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embeddedFontLst>
    <p:embeddedFont>
      <p:font typeface="Roboto"/>
      <p:regular r:id="rId40"/>
      <p:bold r:id="rId41"/>
      <p:italic r:id="rId42"/>
      <p:boldItalic r:id="rId43"/>
    </p:embeddedFont>
    <p:embeddedFont>
      <p:font typeface="Arial Black"/>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D0F0AE-BF19-4FFF-BCA3-02215EE07B42}">
  <a:tblStyle styleId="{A2D0F0AE-BF19-4FFF-BCA3-02215EE07B4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44" Type="http://schemas.openxmlformats.org/officeDocument/2006/relationships/font" Target="fonts/ArialBlack-regular.fntdata"/><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72c587b2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72c587b2c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72c587b2c_0_6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1072c587b2c_0_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72c587b2c_0_6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1072c587b2c_0_6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72c587b2c_0_7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1072c587b2c_0_7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72c587b2c_0_7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072c587b2c_0_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72c587b2c_0_6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072c587b2c_0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73bcfd52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73bcfd520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1073bcfd520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fe93e7841294aa8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fe93e7841294aa8_2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3fe93e7841294aa8_2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fe93e7841294aa8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3fe93e7841294aa8_2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3fe93e7841294aa8_2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72c587b2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72c587b2c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fe93e7841294aa8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fe93e7841294aa8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3fe93e7841294aa8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fe93e7841294aa8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fe93e7841294aa8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3fe93e7841294aa8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fe93e7841294aa8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fe93e7841294aa8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3fe93e7841294aa8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fe93e7841294aa8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fe93e7841294aa8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3fe93e7841294aa8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fe93e7841294aa8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fe93e7841294aa8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3fe93e7841294aa8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fe93e7841294aa8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fe93e7841294aa8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3fe93e7841294aa8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fe93e7841294aa8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fe93e7841294aa8_2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3fe93e7841294aa8_2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fe93e7841294aa8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fe93e7841294aa8_2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3fe93e7841294aa8_2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fe93e7841294aa8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fe93e7841294aa8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3fe93e7841294aa8_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fe93e7841294aa8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fe93e7841294aa8_2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3fe93e7841294aa8_2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72c587b2c_0_4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1072c587b2c_0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72c587b2c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72c587b2c_0_4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72c587b2c_0_2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1072c587b2c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72c587b2c_0_3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1072c587b2c_0_3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72c587b2c_0_5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1072c587b2c_0_5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73bcfd52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1073bcfd52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sp>
        <p:nvSpPr>
          <p:cNvPr id="89" name="Google Shape;89;p14"/>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90" name="Google Shape;90;p14"/>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91" name="Google Shape;91;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 name="Shape 92"/>
        <p:cNvGrpSpPr/>
        <p:nvPr/>
      </p:nvGrpSpPr>
      <p:grpSpPr>
        <a:xfrm>
          <a:off x="0" y="0"/>
          <a:ext cx="0" cy="0"/>
          <a:chOff x="0" y="0"/>
          <a:chExt cx="0" cy="0"/>
        </a:xfrm>
      </p:grpSpPr>
      <p:sp>
        <p:nvSpPr>
          <p:cNvPr id="93" name="Google Shape;93;p15"/>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94" name="Google Shape;94;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sp>
        <p:nvSpPr>
          <p:cNvPr id="96" name="Google Shape;96;p1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7" name="Google Shape;97;p16"/>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98" name="Google Shape;98;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sp>
        <p:nvSpPr>
          <p:cNvPr id="100" name="Google Shape;100;p1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1" name="Google Shape;101;p17"/>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2" name="Google Shape;102;p17"/>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3" name="Google Shape;103;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1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6" name="Google Shape;106;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19"/>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09" name="Google Shape;109;p19"/>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0" name="Google Shape;110;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1" name="Shape 111"/>
        <p:cNvGrpSpPr/>
        <p:nvPr/>
      </p:nvGrpSpPr>
      <p:grpSpPr>
        <a:xfrm>
          <a:off x="0" y="0"/>
          <a:ext cx="0" cy="0"/>
          <a:chOff x="0" y="0"/>
          <a:chExt cx="0" cy="0"/>
        </a:xfrm>
      </p:grpSpPr>
      <p:sp>
        <p:nvSpPr>
          <p:cNvPr id="112" name="Google Shape;112;p20"/>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13" name="Google Shape;113;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4" name="Shape 114"/>
        <p:cNvGrpSpPr/>
        <p:nvPr/>
      </p:nvGrpSpPr>
      <p:grpSpPr>
        <a:xfrm>
          <a:off x="0" y="0"/>
          <a:ext cx="0" cy="0"/>
          <a:chOff x="0" y="0"/>
          <a:chExt cx="0" cy="0"/>
        </a:xfrm>
      </p:grpSpPr>
      <p:sp>
        <p:nvSpPr>
          <p:cNvPr id="115" name="Google Shape;115;p2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21"/>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17" name="Google Shape;117;p21"/>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 name="Google Shape;118;p21"/>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19" name="Google Shape;119;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sp>
        <p:nvSpPr>
          <p:cNvPr id="121" name="Google Shape;121;p22"/>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122" name="Google Shape;122;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 name="Shape 123"/>
        <p:cNvGrpSpPr/>
        <p:nvPr/>
      </p:nvGrpSpPr>
      <p:grpSpPr>
        <a:xfrm>
          <a:off x="0" y="0"/>
          <a:ext cx="0" cy="0"/>
          <a:chOff x="0" y="0"/>
          <a:chExt cx="0" cy="0"/>
        </a:xfrm>
      </p:grpSpPr>
      <p:sp>
        <p:nvSpPr>
          <p:cNvPr id="124" name="Google Shape;124;p23"/>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25" name="Google Shape;125;p23"/>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26" name="Google Shape;126;p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
        <p:nvSpPr>
          <p:cNvPr id="128" name="Google Shape;128;p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9" name="Shape 129"/>
        <p:cNvGrpSpPr/>
        <p:nvPr/>
      </p:nvGrpSpPr>
      <p:grpSpPr>
        <a:xfrm>
          <a:off x="0" y="0"/>
          <a:ext cx="0" cy="0"/>
          <a:chOff x="0" y="0"/>
          <a:chExt cx="0" cy="0"/>
        </a:xfrm>
      </p:grpSpPr>
      <p:sp>
        <p:nvSpPr>
          <p:cNvPr id="130" name="Google Shape;130;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1" name="Google Shape;131;p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1600"/>
              </a:spcBef>
              <a:spcAft>
                <a:spcPts val="0"/>
              </a:spcAft>
              <a:buClr>
                <a:schemeClr val="dk1"/>
              </a:buClr>
              <a:buSzPts val="1900"/>
              <a:buChar char="○"/>
              <a:defRPr/>
            </a:lvl2pPr>
            <a:lvl3pPr indent="-349250" lvl="2" marL="1371600" rtl="0" algn="l">
              <a:lnSpc>
                <a:spcPct val="90000"/>
              </a:lnSpc>
              <a:spcBef>
                <a:spcPts val="1600"/>
              </a:spcBef>
              <a:spcAft>
                <a:spcPts val="0"/>
              </a:spcAft>
              <a:buClr>
                <a:schemeClr val="dk1"/>
              </a:buClr>
              <a:buSzPts val="1900"/>
              <a:buChar char="■"/>
              <a:defRPr/>
            </a:lvl3pPr>
            <a:lvl4pPr indent="-349250" lvl="3" marL="1828800" rtl="0" algn="l">
              <a:lnSpc>
                <a:spcPct val="90000"/>
              </a:lnSpc>
              <a:spcBef>
                <a:spcPts val="1600"/>
              </a:spcBef>
              <a:spcAft>
                <a:spcPts val="0"/>
              </a:spcAft>
              <a:buClr>
                <a:schemeClr val="dk1"/>
              </a:buClr>
              <a:buSzPts val="1900"/>
              <a:buChar char="●"/>
              <a:defRPr/>
            </a:lvl4pPr>
            <a:lvl5pPr indent="-349250" lvl="4" marL="2286000" rtl="0" algn="l">
              <a:lnSpc>
                <a:spcPct val="90000"/>
              </a:lnSpc>
              <a:spcBef>
                <a:spcPts val="1600"/>
              </a:spcBef>
              <a:spcAft>
                <a:spcPts val="0"/>
              </a:spcAft>
              <a:buClr>
                <a:schemeClr val="dk1"/>
              </a:buClr>
              <a:buSzPts val="1900"/>
              <a:buChar char="○"/>
              <a:defRPr/>
            </a:lvl5pPr>
            <a:lvl6pPr indent="-349250" lvl="5" marL="2743200" rtl="0" algn="l">
              <a:lnSpc>
                <a:spcPct val="90000"/>
              </a:lnSpc>
              <a:spcBef>
                <a:spcPts val="1600"/>
              </a:spcBef>
              <a:spcAft>
                <a:spcPts val="0"/>
              </a:spcAft>
              <a:buClr>
                <a:schemeClr val="dk1"/>
              </a:buClr>
              <a:buSzPts val="1900"/>
              <a:buChar char="■"/>
              <a:defRPr/>
            </a:lvl6pPr>
            <a:lvl7pPr indent="-349250" lvl="6" marL="3200400" rtl="0" algn="l">
              <a:lnSpc>
                <a:spcPct val="90000"/>
              </a:lnSpc>
              <a:spcBef>
                <a:spcPts val="1600"/>
              </a:spcBef>
              <a:spcAft>
                <a:spcPts val="0"/>
              </a:spcAft>
              <a:buClr>
                <a:schemeClr val="dk1"/>
              </a:buClr>
              <a:buSzPts val="1900"/>
              <a:buChar char="●"/>
              <a:defRPr/>
            </a:lvl7pPr>
            <a:lvl8pPr indent="-349250" lvl="7" marL="3657600" rtl="0" algn="l">
              <a:lnSpc>
                <a:spcPct val="90000"/>
              </a:lnSpc>
              <a:spcBef>
                <a:spcPts val="1600"/>
              </a:spcBef>
              <a:spcAft>
                <a:spcPts val="0"/>
              </a:spcAft>
              <a:buClr>
                <a:schemeClr val="dk1"/>
              </a:buClr>
              <a:buSzPts val="1900"/>
              <a:buChar char="○"/>
              <a:defRPr/>
            </a:lvl8pPr>
            <a:lvl9pPr indent="-349250" lvl="8" marL="4114800" rtl="0" algn="l">
              <a:lnSpc>
                <a:spcPct val="90000"/>
              </a:lnSpc>
              <a:spcBef>
                <a:spcPts val="1600"/>
              </a:spcBef>
              <a:spcAft>
                <a:spcPts val="1600"/>
              </a:spcAft>
              <a:buClr>
                <a:schemeClr val="dk1"/>
              </a:buClr>
              <a:buSzPts val="1900"/>
              <a:buChar char="■"/>
              <a:defRPr/>
            </a:lvl9pPr>
          </a:lstStyle>
          <a:p/>
        </p:txBody>
      </p:sp>
      <p:sp>
        <p:nvSpPr>
          <p:cNvPr id="132" name="Google Shape;132;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133" name="Google Shape;133;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134" name="Google Shape;134;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86" name="Google Shape;86;p1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87" name="Google Shape;87;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javatpoint.com/android-tutorial" TargetMode="External"/><Relationship Id="rId4" Type="http://schemas.openxmlformats.org/officeDocument/2006/relationships/hyperlink" Target="https://www.youtube.com/watch?v=fis26HvvDII" TargetMode="External"/><Relationship Id="rId5" Type="http://schemas.openxmlformats.org/officeDocument/2006/relationships/hyperlink" Target="https://youtu.be/-o3AxdVcUtQ" TargetMode="External"/><Relationship Id="rId6" Type="http://schemas.openxmlformats.org/officeDocument/2006/relationships/hyperlink" Target="https://thesai.org/Downloads/Volume11No5/Paper_47-IoT_Technology_for_Facilities_Management.pdf" TargetMode="External"/><Relationship Id="rId7" Type="http://schemas.openxmlformats.org/officeDocument/2006/relationships/hyperlink" Target="https://github.com/knot10120/toilet-cleanliness-indicato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github.com/m7salam/STM-Smart-Toilet-Management" TargetMode="External"/><Relationship Id="rId4" Type="http://schemas.openxmlformats.org/officeDocument/2006/relationships/hyperlink" Target="https://github.com/m7salam/STM-Smart-Toilet-Management" TargetMode="External"/><Relationship Id="rId5" Type="http://schemas.openxmlformats.org/officeDocument/2006/relationships/hyperlink" Target="https://github.com/m7salam/STM-Smart-Toilet-Management" TargetMode="External"/><Relationship Id="rId6" Type="http://schemas.openxmlformats.org/officeDocument/2006/relationships/hyperlink" Target="https://github.com/taifur20/Smart-Toilet" TargetMode="External"/><Relationship Id="rId7" Type="http://schemas.openxmlformats.org/officeDocument/2006/relationships/hyperlink" Target="https://github.com/taifur20/Smart-Toil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edureka.co/blog/exploratory-data-analysis-in-python/" TargetMode="External"/><Relationship Id="rId4" Type="http://schemas.openxmlformats.org/officeDocument/2006/relationships/hyperlink" Target="https://blog.exploratory.io/a-practical-guide-of-exploratory-data-analysis-with-linear-regression-part-1-9f3a182d7a9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medium.com/swlh/an-open-architecture-iot-washroom-e71af755f96d" TargetMode="External"/><Relationship Id="rId4" Type="http://schemas.openxmlformats.org/officeDocument/2006/relationships/hyperlink" Target="https://github.com/mariosp/Smart-Alert-Ap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38" name="Shape 138"/>
        <p:cNvGrpSpPr/>
        <p:nvPr/>
      </p:nvGrpSpPr>
      <p:grpSpPr>
        <a:xfrm>
          <a:off x="0" y="0"/>
          <a:ext cx="0" cy="0"/>
          <a:chOff x="0" y="0"/>
          <a:chExt cx="0" cy="0"/>
        </a:xfrm>
      </p:grpSpPr>
      <p:sp>
        <p:nvSpPr>
          <p:cNvPr id="139" name="Google Shape;139;p26"/>
          <p:cNvSpPr txBox="1"/>
          <p:nvPr>
            <p:ph type="ctrTitle"/>
          </p:nvPr>
        </p:nvSpPr>
        <p:spPr>
          <a:xfrm>
            <a:off x="338333" y="278067"/>
            <a:ext cx="11733900" cy="3402900"/>
          </a:xfrm>
          <a:prstGeom prst="rect">
            <a:avLst/>
          </a:prstGeom>
          <a:solidFill>
            <a:schemeClr val="lt1"/>
          </a:solidFill>
          <a:ln cap="flat" cmpd="sng" w="9525">
            <a:solidFill>
              <a:srgbClr val="202124"/>
            </a:solidFill>
            <a:prstDash val="solid"/>
            <a:round/>
            <a:headEnd len="sm" w="sm" type="none"/>
            <a:tailEnd len="sm" w="sm" type="none"/>
          </a:ln>
        </p:spPr>
        <p:txBody>
          <a:bodyPr anchorCtr="0" anchor="b" bIns="121900" lIns="121900" spcFirstLastPara="1" rIns="121900" wrap="square" tIns="121900">
            <a:normAutofit/>
          </a:bodyPr>
          <a:lstStyle/>
          <a:p>
            <a:pPr indent="0" lvl="0" marL="0" rtl="0" algn="ctr">
              <a:spcBef>
                <a:spcPts val="0"/>
              </a:spcBef>
              <a:spcAft>
                <a:spcPts val="0"/>
              </a:spcAft>
              <a:buSzPts val="1300"/>
              <a:buNone/>
            </a:pPr>
            <a:r>
              <a:rPr b="1" lang="en-IN" sz="4900">
                <a:solidFill>
                  <a:srgbClr val="000000"/>
                </a:solidFill>
              </a:rPr>
              <a:t>PREDICTION</a:t>
            </a:r>
            <a:r>
              <a:rPr b="1" lang="en-IN" sz="4900">
                <a:solidFill>
                  <a:srgbClr val="000000"/>
                </a:solidFill>
              </a:rPr>
              <a:t> OF TOXIC LEVEL IN LAVATORY AND ALERT GENERATING SYSTEM USING ANDROID APPLICATION</a:t>
            </a:r>
            <a:endParaRPr b="1" sz="4900">
              <a:solidFill>
                <a:srgbClr val="000000"/>
              </a:solidFill>
            </a:endParaRPr>
          </a:p>
        </p:txBody>
      </p:sp>
      <p:sp>
        <p:nvSpPr>
          <p:cNvPr id="140" name="Google Shape;140;p26"/>
          <p:cNvSpPr txBox="1"/>
          <p:nvPr>
            <p:ph idx="1" type="subTitle"/>
          </p:nvPr>
        </p:nvSpPr>
        <p:spPr>
          <a:xfrm>
            <a:off x="7739533" y="3778833"/>
            <a:ext cx="4332900" cy="1181700"/>
          </a:xfrm>
          <a:prstGeom prst="rect">
            <a:avLst/>
          </a:prstGeom>
        </p:spPr>
        <p:txBody>
          <a:bodyPr anchorCtr="0" anchor="t" bIns="121900" lIns="121900" spcFirstLastPara="1" rIns="121900" wrap="square" tIns="121900">
            <a:noAutofit/>
          </a:bodyPr>
          <a:lstStyle/>
          <a:p>
            <a:pPr indent="609600" lvl="0" marL="0" rtl="0" algn="l">
              <a:lnSpc>
                <a:spcPct val="80000"/>
              </a:lnSpc>
              <a:spcBef>
                <a:spcPts val="0"/>
              </a:spcBef>
              <a:spcAft>
                <a:spcPts val="0"/>
              </a:spcAft>
              <a:buSzPts val="800"/>
              <a:buNone/>
            </a:pPr>
            <a:r>
              <a:rPr b="1" lang="en-IN" sz="2500">
                <a:solidFill>
                  <a:srgbClr val="000000"/>
                </a:solidFill>
              </a:rPr>
              <a:t>PRESENTED BY </a:t>
            </a:r>
            <a:endParaRPr b="1" sz="2500">
              <a:solidFill>
                <a:srgbClr val="000000"/>
              </a:solidFill>
            </a:endParaRPr>
          </a:p>
          <a:p>
            <a:pPr indent="609600" lvl="0" marL="0" rtl="0" algn="l">
              <a:lnSpc>
                <a:spcPct val="80000"/>
              </a:lnSpc>
              <a:spcBef>
                <a:spcPts val="0"/>
              </a:spcBef>
              <a:spcAft>
                <a:spcPts val="0"/>
              </a:spcAft>
              <a:buSzPts val="800"/>
              <a:buNone/>
            </a:pPr>
            <a:r>
              <a:t/>
            </a:r>
            <a:endParaRPr b="1" sz="2500">
              <a:solidFill>
                <a:srgbClr val="000000"/>
              </a:solidFill>
            </a:endParaRPr>
          </a:p>
          <a:p>
            <a:pPr indent="0" lvl="0" marL="0" rtl="0" algn="l">
              <a:lnSpc>
                <a:spcPct val="80000"/>
              </a:lnSpc>
              <a:spcBef>
                <a:spcPts val="0"/>
              </a:spcBef>
              <a:spcAft>
                <a:spcPts val="0"/>
              </a:spcAft>
              <a:buSzPts val="800"/>
              <a:buNone/>
            </a:pPr>
            <a:r>
              <a:rPr b="1" lang="en-IN" sz="2500">
                <a:solidFill>
                  <a:srgbClr val="000000"/>
                </a:solidFill>
              </a:rPr>
              <a:t>AKASHRAM -2019115011 </a:t>
            </a:r>
            <a:endParaRPr b="1" sz="2500">
              <a:solidFill>
                <a:srgbClr val="000000"/>
              </a:solidFill>
            </a:endParaRPr>
          </a:p>
          <a:p>
            <a:pPr indent="0" lvl="0" marL="0" rtl="0" algn="l">
              <a:lnSpc>
                <a:spcPct val="80000"/>
              </a:lnSpc>
              <a:spcBef>
                <a:spcPts val="0"/>
              </a:spcBef>
              <a:spcAft>
                <a:spcPts val="0"/>
              </a:spcAft>
              <a:buSzPts val="800"/>
              <a:buNone/>
            </a:pPr>
            <a:r>
              <a:t/>
            </a:r>
            <a:endParaRPr b="1" sz="2500">
              <a:solidFill>
                <a:srgbClr val="000000"/>
              </a:solidFill>
            </a:endParaRPr>
          </a:p>
          <a:p>
            <a:pPr indent="0" lvl="0" marL="0" rtl="0" algn="l">
              <a:lnSpc>
                <a:spcPct val="80000"/>
              </a:lnSpc>
              <a:spcBef>
                <a:spcPts val="0"/>
              </a:spcBef>
              <a:spcAft>
                <a:spcPts val="0"/>
              </a:spcAft>
              <a:buSzPts val="800"/>
              <a:buNone/>
            </a:pPr>
            <a:r>
              <a:t/>
            </a:r>
            <a:endParaRPr b="1" sz="2500">
              <a:solidFill>
                <a:srgbClr val="000000"/>
              </a:solidFill>
            </a:endParaRPr>
          </a:p>
        </p:txBody>
      </p:sp>
      <p:sp>
        <p:nvSpPr>
          <p:cNvPr id="141" name="Google Shape;141;p26"/>
          <p:cNvSpPr txBox="1"/>
          <p:nvPr/>
        </p:nvSpPr>
        <p:spPr>
          <a:xfrm>
            <a:off x="732133" y="3899633"/>
            <a:ext cx="4497300" cy="1723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IN" sz="2400"/>
              <a:t>UNDER THE GUIDANCE OF</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IN" sz="2400"/>
              <a:t>S.KANIMOZHI </a:t>
            </a:r>
            <a:endParaRPr b="1" sz="2400"/>
          </a:p>
          <a:p>
            <a:pPr indent="0" lvl="0" marL="0" rtl="0" algn="l">
              <a:spcBef>
                <a:spcPts val="0"/>
              </a:spcBef>
              <a:spcAft>
                <a:spcPts val="0"/>
              </a:spcAft>
              <a:buNone/>
            </a:pPr>
            <a:r>
              <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200" name="Shape 200"/>
        <p:cNvGrpSpPr/>
        <p:nvPr/>
      </p:nvGrpSpPr>
      <p:grpSpPr>
        <a:xfrm>
          <a:off x="0" y="0"/>
          <a:ext cx="0" cy="0"/>
          <a:chOff x="0" y="0"/>
          <a:chExt cx="0" cy="0"/>
        </a:xfrm>
      </p:grpSpPr>
      <p:sp>
        <p:nvSpPr>
          <p:cNvPr id="201" name="Google Shape;201;p35"/>
          <p:cNvSpPr txBox="1"/>
          <p:nvPr>
            <p:ph type="title"/>
          </p:nvPr>
        </p:nvSpPr>
        <p:spPr>
          <a:xfrm>
            <a:off x="677025" y="250751"/>
            <a:ext cx="10676700" cy="144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BLOCK DIAGRAM</a:t>
            </a:r>
            <a:endParaRPr/>
          </a:p>
        </p:txBody>
      </p:sp>
      <p:pic>
        <p:nvPicPr>
          <p:cNvPr id="202" name="Google Shape;202;p35"/>
          <p:cNvPicPr preferRelativeResize="0"/>
          <p:nvPr/>
        </p:nvPicPr>
        <p:blipFill rotWithShape="1">
          <a:blip r:embed="rId3">
            <a:alphaModFix/>
          </a:blip>
          <a:srcRect b="3329" l="830" r="1427" t="7408"/>
          <a:stretch/>
        </p:blipFill>
        <p:spPr>
          <a:xfrm>
            <a:off x="677025" y="1404184"/>
            <a:ext cx="9039524" cy="53022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206" name="Shape 206"/>
        <p:cNvGrpSpPr/>
        <p:nvPr/>
      </p:nvGrpSpPr>
      <p:grpSpPr>
        <a:xfrm>
          <a:off x="0" y="0"/>
          <a:ext cx="0" cy="0"/>
          <a:chOff x="0" y="0"/>
          <a:chExt cx="0" cy="0"/>
        </a:xfrm>
      </p:grpSpPr>
      <p:sp>
        <p:nvSpPr>
          <p:cNvPr id="207" name="Google Shape;207;p36"/>
          <p:cNvSpPr txBox="1"/>
          <p:nvPr>
            <p:ph type="title"/>
          </p:nvPr>
        </p:nvSpPr>
        <p:spPr>
          <a:xfrm>
            <a:off x="838200" y="924450"/>
            <a:ext cx="10515600" cy="76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Split Date</a:t>
            </a:r>
            <a:r>
              <a:rPr lang="en-IN"/>
              <a:t> into month,year,date,day,time</a:t>
            </a:r>
            <a:endParaRPr/>
          </a:p>
        </p:txBody>
      </p:sp>
      <p:sp>
        <p:nvSpPr>
          <p:cNvPr id="208" name="Google Shape;208;p36"/>
          <p:cNvSpPr txBox="1"/>
          <p:nvPr>
            <p:ph idx="1" type="body"/>
          </p:nvPr>
        </p:nvSpPr>
        <p:spPr>
          <a:xfrm>
            <a:off x="838200" y="1825625"/>
            <a:ext cx="5854200" cy="27147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342900" lvl="0" marL="457200" rtl="0" algn="l">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Getting </a:t>
            </a:r>
            <a:r>
              <a:rPr lang="en-IN">
                <a:latin typeface="Times New Roman"/>
                <a:ea typeface="Times New Roman"/>
                <a:cs typeface="Times New Roman"/>
                <a:sym typeface="Times New Roman"/>
              </a:rPr>
              <a:t>month,year,date,day,time</a:t>
            </a:r>
            <a:r>
              <a:rPr lang="en-IN" sz="3500">
                <a:latin typeface="Times New Roman"/>
                <a:ea typeface="Times New Roman"/>
                <a:cs typeface="Times New Roman"/>
                <a:sym typeface="Times New Roman"/>
              </a:rPr>
              <a:t> </a:t>
            </a:r>
            <a:r>
              <a:rPr lang="en-IN">
                <a:latin typeface="Times New Roman"/>
                <a:ea typeface="Times New Roman"/>
                <a:cs typeface="Times New Roman"/>
                <a:sym typeface="Times New Roman"/>
              </a:rPr>
              <a:t>from date</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Input-Output:</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209" name="Google Shape;209;p36"/>
          <p:cNvSpPr/>
          <p:nvPr/>
        </p:nvSpPr>
        <p:spPr>
          <a:xfrm>
            <a:off x="3879350" y="4112300"/>
            <a:ext cx="2813100" cy="120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sz="2300"/>
              <a:t>Segmenting </a:t>
            </a:r>
            <a:r>
              <a:rPr lang="en-IN" sz="2300"/>
              <a:t>date </a:t>
            </a:r>
            <a:endParaRPr sz="2300"/>
          </a:p>
        </p:txBody>
      </p:sp>
      <p:cxnSp>
        <p:nvCxnSpPr>
          <p:cNvPr id="210" name="Google Shape;210;p36"/>
          <p:cNvCxnSpPr>
            <a:stCxn id="211" idx="6"/>
            <a:endCxn id="209" idx="1"/>
          </p:cNvCxnSpPr>
          <p:nvPr/>
        </p:nvCxnSpPr>
        <p:spPr>
          <a:xfrm flipH="1" rot="10800000">
            <a:off x="2405425" y="4714100"/>
            <a:ext cx="1473900" cy="30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36"/>
          <p:cNvCxnSpPr>
            <a:stCxn id="209" idx="3"/>
            <a:endCxn id="213" idx="2"/>
          </p:cNvCxnSpPr>
          <p:nvPr/>
        </p:nvCxnSpPr>
        <p:spPr>
          <a:xfrm>
            <a:off x="6692450" y="4714100"/>
            <a:ext cx="897600" cy="0"/>
          </a:xfrm>
          <a:prstGeom prst="straightConnector1">
            <a:avLst/>
          </a:prstGeom>
          <a:noFill/>
          <a:ln cap="flat" cmpd="sng" w="9525">
            <a:solidFill>
              <a:schemeClr val="dk2"/>
            </a:solidFill>
            <a:prstDash val="solid"/>
            <a:round/>
            <a:headEnd len="med" w="med" type="none"/>
            <a:tailEnd len="med" w="med" type="none"/>
          </a:ln>
        </p:spPr>
      </p:cxnSp>
      <p:sp>
        <p:nvSpPr>
          <p:cNvPr id="214" name="Google Shape;214;p36"/>
          <p:cNvSpPr txBox="1"/>
          <p:nvPr/>
        </p:nvSpPr>
        <p:spPr>
          <a:xfrm>
            <a:off x="977925" y="125350"/>
            <a:ext cx="5115300" cy="766500"/>
          </a:xfrm>
          <a:prstGeom prst="rect">
            <a:avLst/>
          </a:prstGeom>
          <a:noFill/>
          <a:ln>
            <a:noFill/>
          </a:ln>
        </p:spPr>
        <p:txBody>
          <a:bodyPr anchorCtr="0" anchor="ctr" bIns="91425" lIns="91425" spcFirstLastPara="1" rIns="91425" wrap="square" tIns="91425">
            <a:spAutoFit/>
          </a:bodyPr>
          <a:lstStyle/>
          <a:p>
            <a:pPr indent="0" lvl="0" marL="0" rtl="0" algn="l">
              <a:lnSpc>
                <a:spcPct val="90000"/>
              </a:lnSpc>
              <a:spcBef>
                <a:spcPts val="0"/>
              </a:spcBef>
              <a:spcAft>
                <a:spcPts val="0"/>
              </a:spcAft>
              <a:buClr>
                <a:schemeClr val="dk1"/>
              </a:buClr>
              <a:buSzPts val="4400"/>
              <a:buFont typeface="Calibri"/>
              <a:buNone/>
            </a:pPr>
            <a:r>
              <a:rPr lang="en-IN" sz="4200">
                <a:solidFill>
                  <a:schemeClr val="dk1"/>
                </a:solidFill>
                <a:latin typeface="Calibri"/>
                <a:ea typeface="Calibri"/>
                <a:cs typeface="Calibri"/>
                <a:sym typeface="Calibri"/>
              </a:rPr>
              <a:t>LIST OF MODULES</a:t>
            </a:r>
            <a:endParaRPr sz="1200">
              <a:latin typeface="Calibri"/>
              <a:ea typeface="Calibri"/>
              <a:cs typeface="Calibri"/>
              <a:sym typeface="Calibri"/>
            </a:endParaRPr>
          </a:p>
        </p:txBody>
      </p:sp>
      <p:sp>
        <p:nvSpPr>
          <p:cNvPr id="211" name="Google Shape;211;p36"/>
          <p:cNvSpPr/>
          <p:nvPr/>
        </p:nvSpPr>
        <p:spPr>
          <a:xfrm>
            <a:off x="1060825" y="4333850"/>
            <a:ext cx="1344600" cy="7665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2800">
                <a:solidFill>
                  <a:schemeClr val="dk1"/>
                </a:solidFill>
              </a:rPr>
              <a:t>Date</a:t>
            </a:r>
            <a:endParaRPr/>
          </a:p>
        </p:txBody>
      </p:sp>
      <p:sp>
        <p:nvSpPr>
          <p:cNvPr id="213" name="Google Shape;213;p36"/>
          <p:cNvSpPr/>
          <p:nvPr/>
        </p:nvSpPr>
        <p:spPr>
          <a:xfrm>
            <a:off x="7590100" y="4008200"/>
            <a:ext cx="3466500" cy="1411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4400"/>
              <a:buFont typeface="Calibri"/>
              <a:buNone/>
            </a:pPr>
            <a:r>
              <a:rPr lang="en-IN" sz="2500">
                <a:solidFill>
                  <a:schemeClr val="dk1"/>
                </a:solidFill>
                <a:latin typeface="Calibri"/>
                <a:ea typeface="Calibri"/>
                <a:cs typeface="Calibri"/>
                <a:sym typeface="Calibri"/>
              </a:rPr>
              <a:t>month,year,date,day,time</a:t>
            </a:r>
            <a:endParaRPr sz="2500">
              <a:solidFill>
                <a:schemeClr val="dk1"/>
              </a:solidFill>
            </a:endParaRPr>
          </a:p>
          <a:p>
            <a:pPr indent="0" lvl="0" marL="0" rtl="0" algn="ctr">
              <a:spcBef>
                <a:spcPts val="0"/>
              </a:spcBef>
              <a:spcAft>
                <a:spcPts val="0"/>
              </a:spcAft>
              <a:buNone/>
            </a:pPr>
            <a:r>
              <a:t/>
            </a:r>
            <a:endParaRPr sz="2600">
              <a:solidFill>
                <a:schemeClr val="dk1"/>
              </a:solidFill>
            </a:endParaRPr>
          </a:p>
        </p:txBody>
      </p:sp>
      <p:cxnSp>
        <p:nvCxnSpPr>
          <p:cNvPr id="215" name="Google Shape;215;p36"/>
          <p:cNvCxnSpPr>
            <a:stCxn id="211" idx="6"/>
            <a:endCxn id="209" idx="1"/>
          </p:cNvCxnSpPr>
          <p:nvPr/>
        </p:nvCxnSpPr>
        <p:spPr>
          <a:xfrm flipH="1" rot="10800000">
            <a:off x="2405425" y="4714100"/>
            <a:ext cx="1473900" cy="30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36"/>
          <p:cNvCxnSpPr>
            <a:stCxn id="209" idx="3"/>
            <a:endCxn id="213" idx="2"/>
          </p:cNvCxnSpPr>
          <p:nvPr/>
        </p:nvCxnSpPr>
        <p:spPr>
          <a:xfrm>
            <a:off x="6692450" y="4714100"/>
            <a:ext cx="897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220" name="Shape 220"/>
        <p:cNvGrpSpPr/>
        <p:nvPr/>
      </p:nvGrpSpPr>
      <p:grpSpPr>
        <a:xfrm>
          <a:off x="0" y="0"/>
          <a:ext cx="0" cy="0"/>
          <a:chOff x="0" y="0"/>
          <a:chExt cx="0" cy="0"/>
        </a:xfrm>
      </p:grpSpPr>
      <p:sp>
        <p:nvSpPr>
          <p:cNvPr id="221" name="Google Shape;221;p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Split month into  season</a:t>
            </a:r>
            <a:endParaRPr/>
          </a:p>
        </p:txBody>
      </p:sp>
      <p:sp>
        <p:nvSpPr>
          <p:cNvPr id="222" name="Google Shape;222;p37"/>
          <p:cNvSpPr txBox="1"/>
          <p:nvPr>
            <p:ph idx="1" type="body"/>
          </p:nvPr>
        </p:nvSpPr>
        <p:spPr>
          <a:xfrm>
            <a:off x="838200" y="1825625"/>
            <a:ext cx="49824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342900" lvl="0" marL="457200" rtl="0" algn="l">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Getting season from month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Input-Output:</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223" name="Google Shape;223;p37"/>
          <p:cNvSpPr/>
          <p:nvPr/>
        </p:nvSpPr>
        <p:spPr>
          <a:xfrm>
            <a:off x="3879350" y="4112300"/>
            <a:ext cx="2813100" cy="120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sz="2300"/>
              <a:t>Segmenting  month </a:t>
            </a:r>
            <a:endParaRPr sz="2300"/>
          </a:p>
        </p:txBody>
      </p:sp>
      <p:sp>
        <p:nvSpPr>
          <p:cNvPr id="224" name="Google Shape;224;p37"/>
          <p:cNvSpPr/>
          <p:nvPr/>
        </p:nvSpPr>
        <p:spPr>
          <a:xfrm>
            <a:off x="733600" y="4400338"/>
            <a:ext cx="2032020" cy="62753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2800">
                <a:solidFill>
                  <a:schemeClr val="dk1"/>
                </a:solidFill>
              </a:rPr>
              <a:t>Month</a:t>
            </a:r>
            <a:endParaRPr sz="2800">
              <a:solidFill>
                <a:schemeClr val="dk1"/>
              </a:solidFill>
            </a:endParaRPr>
          </a:p>
        </p:txBody>
      </p:sp>
      <p:sp>
        <p:nvSpPr>
          <p:cNvPr id="225" name="Google Shape;225;p37"/>
          <p:cNvSpPr/>
          <p:nvPr/>
        </p:nvSpPr>
        <p:spPr>
          <a:xfrm>
            <a:off x="7910750" y="4400338"/>
            <a:ext cx="2032020" cy="62753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2500">
                <a:solidFill>
                  <a:schemeClr val="dk1"/>
                </a:solidFill>
              </a:rPr>
              <a:t>season</a:t>
            </a:r>
            <a:endParaRPr sz="2900">
              <a:solidFill>
                <a:schemeClr val="dk1"/>
              </a:solidFill>
            </a:endParaRPr>
          </a:p>
        </p:txBody>
      </p:sp>
      <p:cxnSp>
        <p:nvCxnSpPr>
          <p:cNvPr id="226" name="Google Shape;226;p37"/>
          <p:cNvCxnSpPr>
            <a:stCxn id="224" idx="3"/>
            <a:endCxn id="223" idx="1"/>
          </p:cNvCxnSpPr>
          <p:nvPr/>
        </p:nvCxnSpPr>
        <p:spPr>
          <a:xfrm>
            <a:off x="2765620" y="4714105"/>
            <a:ext cx="1113600" cy="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37"/>
          <p:cNvCxnSpPr>
            <a:stCxn id="223" idx="3"/>
            <a:endCxn id="225" idx="1"/>
          </p:cNvCxnSpPr>
          <p:nvPr/>
        </p:nvCxnSpPr>
        <p:spPr>
          <a:xfrm>
            <a:off x="6692450" y="4714100"/>
            <a:ext cx="1218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231" name="Shape 231"/>
        <p:cNvGrpSpPr/>
        <p:nvPr/>
      </p:nvGrpSpPr>
      <p:grpSpPr>
        <a:xfrm>
          <a:off x="0" y="0"/>
          <a:ext cx="0" cy="0"/>
          <a:chOff x="0" y="0"/>
          <a:chExt cx="0" cy="0"/>
        </a:xfrm>
      </p:grpSpPr>
      <p:sp>
        <p:nvSpPr>
          <p:cNvPr id="232" name="Google Shape;232;p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IN"/>
              <a:t>Split </a:t>
            </a:r>
            <a:r>
              <a:rPr lang="en-IN"/>
              <a:t>hours to timing</a:t>
            </a:r>
            <a:endParaRPr/>
          </a:p>
          <a:p>
            <a:pPr indent="0" lvl="0" marL="0" rtl="0" algn="l">
              <a:lnSpc>
                <a:spcPct val="90000"/>
              </a:lnSpc>
              <a:spcBef>
                <a:spcPts val="0"/>
              </a:spcBef>
              <a:spcAft>
                <a:spcPts val="0"/>
              </a:spcAft>
              <a:buClr>
                <a:schemeClr val="dk1"/>
              </a:buClr>
              <a:buSzPts val="4400"/>
              <a:buFont typeface="Calibri"/>
              <a:buNone/>
            </a:pPr>
            <a:r>
              <a:t/>
            </a:r>
            <a:endParaRPr/>
          </a:p>
        </p:txBody>
      </p:sp>
      <p:sp>
        <p:nvSpPr>
          <p:cNvPr id="233" name="Google Shape;233;p38"/>
          <p:cNvSpPr txBox="1"/>
          <p:nvPr>
            <p:ph idx="1" type="body"/>
          </p:nvPr>
        </p:nvSpPr>
        <p:spPr>
          <a:xfrm>
            <a:off x="838200" y="1825625"/>
            <a:ext cx="5854200" cy="271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342900" lvl="0" marL="457200" rtl="0" algn="l">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Getting timing from hour</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Input-Output:</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234" name="Google Shape;234;p38"/>
          <p:cNvSpPr/>
          <p:nvPr/>
        </p:nvSpPr>
        <p:spPr>
          <a:xfrm>
            <a:off x="3879350" y="4112300"/>
            <a:ext cx="2813100" cy="120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sz="2300"/>
              <a:t>Segmenting hour</a:t>
            </a:r>
            <a:endParaRPr sz="2300"/>
          </a:p>
        </p:txBody>
      </p:sp>
      <p:sp>
        <p:nvSpPr>
          <p:cNvPr id="235" name="Google Shape;235;p38"/>
          <p:cNvSpPr/>
          <p:nvPr/>
        </p:nvSpPr>
        <p:spPr>
          <a:xfrm>
            <a:off x="838200" y="4400325"/>
            <a:ext cx="2032020" cy="62753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sz="2800">
                <a:solidFill>
                  <a:schemeClr val="dk1"/>
                </a:solidFill>
              </a:rPr>
              <a:t>Hour</a:t>
            </a:r>
            <a:endParaRPr sz="2800">
              <a:solidFill>
                <a:schemeClr val="dk1"/>
              </a:solidFill>
            </a:endParaRPr>
          </a:p>
        </p:txBody>
      </p:sp>
      <p:sp>
        <p:nvSpPr>
          <p:cNvPr id="236" name="Google Shape;236;p38"/>
          <p:cNvSpPr/>
          <p:nvPr/>
        </p:nvSpPr>
        <p:spPr>
          <a:xfrm>
            <a:off x="7701650" y="4382688"/>
            <a:ext cx="2032020" cy="66279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sz="2800">
                <a:solidFill>
                  <a:schemeClr val="dk1"/>
                </a:solidFill>
              </a:rPr>
              <a:t>Timing</a:t>
            </a:r>
            <a:endParaRPr sz="2800">
              <a:solidFill>
                <a:schemeClr val="dk1"/>
              </a:solidFill>
            </a:endParaRPr>
          </a:p>
        </p:txBody>
      </p:sp>
      <p:cxnSp>
        <p:nvCxnSpPr>
          <p:cNvPr id="237" name="Google Shape;237;p38"/>
          <p:cNvCxnSpPr>
            <a:stCxn id="235" idx="3"/>
            <a:endCxn id="234" idx="1"/>
          </p:cNvCxnSpPr>
          <p:nvPr/>
        </p:nvCxnSpPr>
        <p:spPr>
          <a:xfrm>
            <a:off x="2870220" y="4714092"/>
            <a:ext cx="1009200" cy="0"/>
          </a:xfrm>
          <a:prstGeom prst="straightConnector1">
            <a:avLst/>
          </a:prstGeom>
          <a:noFill/>
          <a:ln cap="flat" cmpd="sng" w="9525">
            <a:solidFill>
              <a:schemeClr val="dk2"/>
            </a:solidFill>
            <a:prstDash val="solid"/>
            <a:round/>
            <a:headEnd len="med" w="med" type="none"/>
            <a:tailEnd len="med" w="med" type="triangle"/>
          </a:ln>
        </p:spPr>
      </p:cxnSp>
      <p:cxnSp>
        <p:nvCxnSpPr>
          <p:cNvPr id="238" name="Google Shape;238;p38"/>
          <p:cNvCxnSpPr>
            <a:stCxn id="234" idx="3"/>
            <a:endCxn id="236" idx="1"/>
          </p:cNvCxnSpPr>
          <p:nvPr/>
        </p:nvCxnSpPr>
        <p:spPr>
          <a:xfrm>
            <a:off x="6692450" y="4714100"/>
            <a:ext cx="1009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242" name="Shape 242"/>
        <p:cNvGrpSpPr/>
        <p:nvPr/>
      </p:nvGrpSpPr>
      <p:grpSpPr>
        <a:xfrm>
          <a:off x="0" y="0"/>
          <a:ext cx="0" cy="0"/>
          <a:chOff x="0" y="0"/>
          <a:chExt cx="0" cy="0"/>
        </a:xfrm>
      </p:grpSpPr>
      <p:sp>
        <p:nvSpPr>
          <p:cNvPr id="243" name="Google Shape;243;p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IN"/>
              <a:t>Linear regression model</a:t>
            </a:r>
            <a:endParaRPr/>
          </a:p>
          <a:p>
            <a:pPr indent="0" lvl="0" marL="0" rtl="0" algn="l">
              <a:lnSpc>
                <a:spcPct val="90000"/>
              </a:lnSpc>
              <a:spcBef>
                <a:spcPts val="0"/>
              </a:spcBef>
              <a:spcAft>
                <a:spcPts val="0"/>
              </a:spcAft>
              <a:buClr>
                <a:schemeClr val="dk1"/>
              </a:buClr>
              <a:buSzPts val="4400"/>
              <a:buFont typeface="Calibri"/>
              <a:buNone/>
            </a:pPr>
            <a:r>
              <a:t/>
            </a:r>
            <a:endParaRPr/>
          </a:p>
        </p:txBody>
      </p:sp>
      <p:sp>
        <p:nvSpPr>
          <p:cNvPr id="244" name="Google Shape;244;p39"/>
          <p:cNvSpPr txBox="1"/>
          <p:nvPr>
            <p:ph idx="1" type="body"/>
          </p:nvPr>
        </p:nvSpPr>
        <p:spPr>
          <a:xfrm>
            <a:off x="838200" y="1345825"/>
            <a:ext cx="6521400" cy="32430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lang="en-I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100000"/>
              <a:buNone/>
            </a:pPr>
            <a:r>
              <a:t/>
            </a:r>
            <a:endParaRPr>
              <a:latin typeface="Times New Roman"/>
              <a:ea typeface="Times New Roman"/>
              <a:cs typeface="Times New Roman"/>
              <a:sym typeface="Times New Roman"/>
            </a:endParaRPr>
          </a:p>
          <a:p>
            <a:pPr indent="-317182" lvl="0" marL="457200" rtl="0" algn="l">
              <a:lnSpc>
                <a:spcPct val="90000"/>
              </a:lnSpc>
              <a:spcBef>
                <a:spcPts val="0"/>
              </a:spcBef>
              <a:spcAft>
                <a:spcPts val="0"/>
              </a:spcAft>
              <a:buSzPct val="64285"/>
              <a:buFont typeface="Times New Roman"/>
              <a:buChar char="•"/>
            </a:pPr>
            <a:r>
              <a:rPr lang="en-IN">
                <a:latin typeface="Times New Roman"/>
                <a:ea typeface="Times New Roman"/>
                <a:cs typeface="Times New Roman"/>
                <a:sym typeface="Times New Roman"/>
              </a:rPr>
              <a:t>Getting unknown gas sensor value for the respective known hour.</a:t>
            </a:r>
            <a:endParaRPr>
              <a:latin typeface="Times New Roman"/>
              <a:ea typeface="Times New Roman"/>
              <a:cs typeface="Times New Roman"/>
              <a:sym typeface="Times New Roman"/>
            </a:endParaRPr>
          </a:p>
          <a:p>
            <a:pPr indent="0" lvl="0" marL="13716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317182" lvl="0" marL="457200" rtl="0" algn="l">
              <a:lnSpc>
                <a:spcPct val="90000"/>
              </a:lnSpc>
              <a:spcBef>
                <a:spcPts val="0"/>
              </a:spcBef>
              <a:spcAft>
                <a:spcPts val="0"/>
              </a:spcAft>
              <a:buSzPct val="64285"/>
              <a:buFont typeface="Times New Roman"/>
              <a:buChar char="•"/>
            </a:pPr>
            <a:r>
              <a:rPr lang="en-IN">
                <a:latin typeface="Times New Roman"/>
                <a:ea typeface="Times New Roman"/>
                <a:cs typeface="Times New Roman"/>
                <a:sym typeface="Times New Roman"/>
              </a:rPr>
              <a:t>Get_cofficients used to get the slope(m)and intercept(c) values from </a:t>
            </a:r>
            <a:r>
              <a:rPr lang="en-IN">
                <a:latin typeface="Times New Roman"/>
                <a:ea typeface="Times New Roman"/>
                <a:cs typeface="Times New Roman"/>
                <a:sym typeface="Times New Roman"/>
              </a:rPr>
              <a:t>get_variance,get_covariance,get_mean.</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100000"/>
              <a:buNone/>
            </a:pPr>
            <a:r>
              <a:rPr lang="en-IN">
                <a:latin typeface="Times New Roman"/>
                <a:ea typeface="Times New Roman"/>
                <a:cs typeface="Times New Roman"/>
                <a:sym typeface="Times New Roman"/>
              </a:rPr>
              <a:t>Input-Output:</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p:txBody>
      </p:sp>
      <p:sp>
        <p:nvSpPr>
          <p:cNvPr id="245" name="Google Shape;245;p39"/>
          <p:cNvSpPr/>
          <p:nvPr/>
        </p:nvSpPr>
        <p:spPr>
          <a:xfrm>
            <a:off x="4030300" y="3905425"/>
            <a:ext cx="3492300" cy="213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p:txBody>
      </p:sp>
      <p:sp>
        <p:nvSpPr>
          <p:cNvPr id="246" name="Google Shape;246;p39"/>
          <p:cNvSpPr/>
          <p:nvPr/>
        </p:nvSpPr>
        <p:spPr>
          <a:xfrm>
            <a:off x="4162450" y="4024525"/>
            <a:ext cx="1278900" cy="37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a:t>get_varience</a:t>
            </a:r>
            <a:endParaRPr/>
          </a:p>
        </p:txBody>
      </p:sp>
      <p:sp>
        <p:nvSpPr>
          <p:cNvPr id="247" name="Google Shape;247;p39"/>
          <p:cNvSpPr/>
          <p:nvPr/>
        </p:nvSpPr>
        <p:spPr>
          <a:xfrm>
            <a:off x="6016037" y="4052875"/>
            <a:ext cx="10803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a:t>get_mean</a:t>
            </a:r>
            <a:endParaRPr/>
          </a:p>
        </p:txBody>
      </p:sp>
      <p:sp>
        <p:nvSpPr>
          <p:cNvPr id="248" name="Google Shape;248;p39"/>
          <p:cNvSpPr/>
          <p:nvPr/>
        </p:nvSpPr>
        <p:spPr>
          <a:xfrm>
            <a:off x="4743100" y="5573050"/>
            <a:ext cx="20667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a:t>get_covariance</a:t>
            </a:r>
            <a:endParaRPr/>
          </a:p>
        </p:txBody>
      </p:sp>
      <p:sp>
        <p:nvSpPr>
          <p:cNvPr id="249" name="Google Shape;249;p39"/>
          <p:cNvSpPr/>
          <p:nvPr/>
        </p:nvSpPr>
        <p:spPr>
          <a:xfrm>
            <a:off x="4552800" y="4798788"/>
            <a:ext cx="2447400" cy="37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a:t>Get_cofficient</a:t>
            </a:r>
            <a:endParaRPr/>
          </a:p>
        </p:txBody>
      </p:sp>
      <p:cxnSp>
        <p:nvCxnSpPr>
          <p:cNvPr id="250" name="Google Shape;250;p39"/>
          <p:cNvCxnSpPr>
            <a:stCxn id="246" idx="2"/>
            <a:endCxn id="249" idx="0"/>
          </p:cNvCxnSpPr>
          <p:nvPr/>
        </p:nvCxnSpPr>
        <p:spPr>
          <a:xfrm>
            <a:off x="4801900" y="4400725"/>
            <a:ext cx="974700" cy="3981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39"/>
          <p:cNvCxnSpPr>
            <a:stCxn id="248" idx="0"/>
            <a:endCxn id="249" idx="2"/>
          </p:cNvCxnSpPr>
          <p:nvPr/>
        </p:nvCxnSpPr>
        <p:spPr>
          <a:xfrm rot="10800000">
            <a:off x="5776450" y="5174950"/>
            <a:ext cx="0" cy="3981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39"/>
          <p:cNvCxnSpPr>
            <a:stCxn id="247" idx="2"/>
            <a:endCxn id="249" idx="0"/>
          </p:cNvCxnSpPr>
          <p:nvPr/>
        </p:nvCxnSpPr>
        <p:spPr>
          <a:xfrm flipH="1">
            <a:off x="5776487" y="4372375"/>
            <a:ext cx="779700" cy="4263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39"/>
          <p:cNvCxnSpPr>
            <a:stCxn id="254" idx="3"/>
            <a:endCxn id="245" idx="1"/>
          </p:cNvCxnSpPr>
          <p:nvPr/>
        </p:nvCxnSpPr>
        <p:spPr>
          <a:xfrm flipH="1" rot="10800000">
            <a:off x="2719325" y="4974304"/>
            <a:ext cx="1311000" cy="126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39"/>
          <p:cNvCxnSpPr>
            <a:stCxn id="245" idx="3"/>
          </p:cNvCxnSpPr>
          <p:nvPr/>
        </p:nvCxnSpPr>
        <p:spPr>
          <a:xfrm>
            <a:off x="7522600" y="4974325"/>
            <a:ext cx="1053600" cy="0"/>
          </a:xfrm>
          <a:prstGeom prst="straightConnector1">
            <a:avLst/>
          </a:prstGeom>
          <a:noFill/>
          <a:ln cap="flat" cmpd="sng" w="9525">
            <a:solidFill>
              <a:schemeClr val="dk2"/>
            </a:solidFill>
            <a:prstDash val="solid"/>
            <a:round/>
            <a:headEnd len="med" w="med" type="none"/>
            <a:tailEnd len="med" w="med" type="triangle"/>
          </a:ln>
        </p:spPr>
      </p:cxnSp>
      <p:sp>
        <p:nvSpPr>
          <p:cNvPr id="254" name="Google Shape;254;p39"/>
          <p:cNvSpPr/>
          <p:nvPr/>
        </p:nvSpPr>
        <p:spPr>
          <a:xfrm>
            <a:off x="732125" y="4491616"/>
            <a:ext cx="1987200" cy="9905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N" sz="2800">
                <a:solidFill>
                  <a:schemeClr val="dk1"/>
                </a:solidFill>
              </a:rPr>
              <a:t>Test and train data</a:t>
            </a:r>
            <a:endParaRPr/>
          </a:p>
        </p:txBody>
      </p:sp>
      <p:sp>
        <p:nvSpPr>
          <p:cNvPr id="256" name="Google Shape;256;p39"/>
          <p:cNvSpPr/>
          <p:nvPr/>
        </p:nvSpPr>
        <p:spPr>
          <a:xfrm>
            <a:off x="8576250" y="4400725"/>
            <a:ext cx="2241162" cy="91141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IN" sz="2700">
                <a:solidFill>
                  <a:schemeClr val="dk1"/>
                </a:solidFill>
                <a:latin typeface="Calibri"/>
                <a:ea typeface="Calibri"/>
                <a:cs typeface="Calibri"/>
                <a:sym typeface="Calibri"/>
              </a:rPr>
              <a:t>Predicted gas value	</a:t>
            </a:r>
            <a:endParaRPr sz="2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260" name="Shape 260"/>
        <p:cNvGrpSpPr/>
        <p:nvPr/>
      </p:nvGrpSpPr>
      <p:grpSpPr>
        <a:xfrm>
          <a:off x="0" y="0"/>
          <a:ext cx="0" cy="0"/>
          <a:chOff x="0" y="0"/>
          <a:chExt cx="0" cy="0"/>
        </a:xfrm>
      </p:grpSpPr>
      <p:sp>
        <p:nvSpPr>
          <p:cNvPr id="261" name="Google Shape;261;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Recyclerview of dynamic data</a:t>
            </a:r>
            <a:endParaRPr/>
          </a:p>
        </p:txBody>
      </p:sp>
      <p:sp>
        <p:nvSpPr>
          <p:cNvPr id="262" name="Google Shape;262;p40"/>
          <p:cNvSpPr txBox="1"/>
          <p:nvPr>
            <p:ph idx="1" type="body"/>
          </p:nvPr>
        </p:nvSpPr>
        <p:spPr>
          <a:xfrm>
            <a:off x="838200" y="1825625"/>
            <a:ext cx="5205000" cy="3240600"/>
          </a:xfrm>
          <a:prstGeom prst="rect">
            <a:avLst/>
          </a:prstGeom>
          <a:solidFill>
            <a:srgbClr val="CACACA"/>
          </a:solidFill>
          <a:ln>
            <a:noFill/>
          </a:ln>
        </p:spPr>
        <p:txBody>
          <a:bodyPr anchorCtr="0" anchor="t" bIns="45700" lIns="91425" spcFirstLastPara="1" rIns="91425" wrap="square" tIns="45700">
            <a:normAutofit fontScale="62500" lnSpcReduction="10000"/>
          </a:bodyPr>
          <a:lstStyle/>
          <a:p>
            <a:pPr indent="0" lvl="0" marL="0" rtl="0" algn="l">
              <a:lnSpc>
                <a:spcPct val="90000"/>
              </a:lnSpc>
              <a:spcBef>
                <a:spcPts val="0"/>
              </a:spcBef>
              <a:spcAft>
                <a:spcPts val="0"/>
              </a:spcAft>
              <a:buClr>
                <a:schemeClr val="dk1"/>
              </a:buClr>
              <a:buSzPct val="71428"/>
              <a:buNone/>
            </a:pPr>
            <a:r>
              <a:rPr lang="en-IN" sz="3920">
                <a:latin typeface="Times New Roman"/>
                <a:ea typeface="Times New Roman"/>
                <a:cs typeface="Times New Roman"/>
                <a:sym typeface="Times New Roman"/>
              </a:rPr>
              <a:t>Description:</a:t>
            </a:r>
            <a:endParaRPr sz="392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83392"/>
              <a:buNone/>
            </a:pPr>
            <a:r>
              <a:rPr lang="en-IN">
                <a:latin typeface="Times New Roman"/>
                <a:ea typeface="Times New Roman"/>
                <a:cs typeface="Times New Roman"/>
                <a:sym typeface="Times New Roman"/>
              </a:rPr>
              <a:t>	</a:t>
            </a:r>
            <a:r>
              <a:rPr lang="en-IN" sz="3357">
                <a:latin typeface="Times New Roman"/>
                <a:ea typeface="Times New Roman"/>
                <a:cs typeface="Times New Roman"/>
                <a:sym typeface="Times New Roman"/>
              </a:rPr>
              <a:t>It provides an ability to implement the horizontal, vertical and Expandable List. It is mainly used when having data collections whose elements can change at run time based on user action or any network events.</a:t>
            </a:r>
            <a:endParaRPr sz="3357">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69006"/>
              <a:buNone/>
            </a:pPr>
            <a:r>
              <a:t/>
            </a:r>
            <a:endParaRPr sz="4057">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85365"/>
              <a:buNone/>
            </a:pPr>
            <a:r>
              <a:rPr lang="en-IN" sz="3280">
                <a:latin typeface="Times New Roman"/>
                <a:ea typeface="Times New Roman"/>
                <a:cs typeface="Times New Roman"/>
                <a:sym typeface="Times New Roman"/>
              </a:rPr>
              <a:t>Input-Output:</a:t>
            </a:r>
            <a:endParaRPr sz="328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p:txBody>
      </p:sp>
      <p:sp>
        <p:nvSpPr>
          <p:cNvPr id="263" name="Google Shape;263;p40"/>
          <p:cNvSpPr/>
          <p:nvPr/>
        </p:nvSpPr>
        <p:spPr>
          <a:xfrm>
            <a:off x="424400" y="5094325"/>
            <a:ext cx="2308800" cy="99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a:t>Data as array of objects</a:t>
            </a:r>
            <a:endParaRPr/>
          </a:p>
        </p:txBody>
      </p:sp>
      <p:sp>
        <p:nvSpPr>
          <p:cNvPr id="264" name="Google Shape;264;p40"/>
          <p:cNvSpPr/>
          <p:nvPr/>
        </p:nvSpPr>
        <p:spPr>
          <a:xfrm>
            <a:off x="8836475" y="5066125"/>
            <a:ext cx="2580000" cy="99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a:t>Dynamically viewable at mobile application</a:t>
            </a:r>
            <a:endParaRPr/>
          </a:p>
        </p:txBody>
      </p:sp>
      <p:cxnSp>
        <p:nvCxnSpPr>
          <p:cNvPr id="265" name="Google Shape;265;p40"/>
          <p:cNvCxnSpPr>
            <a:stCxn id="266" idx="3"/>
            <a:endCxn id="264" idx="1"/>
          </p:cNvCxnSpPr>
          <p:nvPr/>
        </p:nvCxnSpPr>
        <p:spPr>
          <a:xfrm>
            <a:off x="7934975" y="5521524"/>
            <a:ext cx="901500" cy="399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40"/>
          <p:cNvCxnSpPr>
            <a:stCxn id="263" idx="3"/>
          </p:cNvCxnSpPr>
          <p:nvPr/>
        </p:nvCxnSpPr>
        <p:spPr>
          <a:xfrm flipH="1" rot="10800000">
            <a:off x="2733200" y="5533225"/>
            <a:ext cx="882900" cy="56400"/>
          </a:xfrm>
          <a:prstGeom prst="straightConnector1">
            <a:avLst/>
          </a:prstGeom>
          <a:noFill/>
          <a:ln cap="flat" cmpd="sng" w="9525">
            <a:solidFill>
              <a:schemeClr val="dk2"/>
            </a:solidFill>
            <a:prstDash val="solid"/>
            <a:round/>
            <a:headEnd len="med" w="med" type="none"/>
            <a:tailEnd len="med" w="med" type="none"/>
          </a:ln>
        </p:spPr>
      </p:cxnSp>
      <p:pic>
        <p:nvPicPr>
          <p:cNvPr id="266" name="Google Shape;266;p40"/>
          <p:cNvPicPr preferRelativeResize="0"/>
          <p:nvPr/>
        </p:nvPicPr>
        <p:blipFill>
          <a:blip r:embed="rId3">
            <a:alphaModFix/>
          </a:blip>
          <a:stretch>
            <a:fillRect/>
          </a:stretch>
        </p:blipFill>
        <p:spPr>
          <a:xfrm>
            <a:off x="3194076" y="4708247"/>
            <a:ext cx="4740900" cy="16265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4" name="Google Shape;274;p41"/>
          <p:cNvPicPr preferRelativeResize="0"/>
          <p:nvPr/>
        </p:nvPicPr>
        <p:blipFill rotWithShape="1">
          <a:blip r:embed="rId3">
            <a:alphaModFix/>
          </a:blip>
          <a:srcRect b="5847" l="-1132" r="0" t="10971"/>
          <a:stretch/>
        </p:blipFill>
        <p:spPr>
          <a:xfrm>
            <a:off x="-137900" y="752250"/>
            <a:ext cx="12329900" cy="5704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63575" y="-62800"/>
            <a:ext cx="10080000" cy="1416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Linear Regression Algorithm</a:t>
            </a:r>
            <a:endParaRPr/>
          </a:p>
        </p:txBody>
      </p:sp>
      <p:sp>
        <p:nvSpPr>
          <p:cNvPr id="281" name="Google Shape;281;p42"/>
          <p:cNvSpPr txBox="1"/>
          <p:nvPr>
            <p:ph idx="1" type="body"/>
          </p:nvPr>
        </p:nvSpPr>
        <p:spPr>
          <a:xfrm>
            <a:off x="213125" y="940300"/>
            <a:ext cx="6908400" cy="5140500"/>
          </a:xfrm>
          <a:prstGeom prst="rect">
            <a:avLst/>
          </a:prstGeom>
          <a:noFill/>
          <a:ln>
            <a:noFill/>
          </a:ln>
        </p:spPr>
        <p:txBody>
          <a:bodyPr anchorCtr="0" anchor="t" bIns="45700" lIns="91425" spcFirstLastPara="1" rIns="91425" wrap="square" tIns="45700">
            <a:noAutofit/>
          </a:bodyPr>
          <a:lstStyle/>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1. Read n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2. Sumx=0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3. Sumxsq=0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4. Sumy=0 Step 5. Sumxy=0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6. fori=1 to n do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7. Read x,y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8. Sumx=sumx+x</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9.Sumxsq=Sumxsq+x2</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 Step 10.Sumy=Sumy+y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11.Sumxy=sumxy+x x y end for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12. denom=n x sumxsq – sumx x sumx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13. a0=(sumy x sumxsq – sumx x sumxy) / denom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14. a1=(n x sumxy-sumx x sumy)/ denonm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15. Write a1,a0 </a:t>
            </a:r>
            <a:endParaRPr sz="14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420">
                <a:latin typeface="Times New Roman"/>
                <a:ea typeface="Times New Roman"/>
                <a:cs typeface="Times New Roman"/>
                <a:sym typeface="Times New Roman"/>
              </a:rPr>
              <a:t>Step 16. STOP</a:t>
            </a:r>
            <a:endParaRPr sz="1420">
              <a:latin typeface="Times New Roman"/>
              <a:ea typeface="Times New Roman"/>
              <a:cs typeface="Times New Roman"/>
              <a:sym typeface="Times New Roman"/>
            </a:endParaRPr>
          </a:p>
        </p:txBody>
      </p:sp>
      <p:pic>
        <p:nvPicPr>
          <p:cNvPr id="282" name="Google Shape;282;p42"/>
          <p:cNvPicPr preferRelativeResize="0"/>
          <p:nvPr/>
        </p:nvPicPr>
        <p:blipFill rotWithShape="1">
          <a:blip r:embed="rId3">
            <a:alphaModFix/>
          </a:blip>
          <a:srcRect b="1504" l="5145" r="16169" t="4448"/>
          <a:stretch/>
        </p:blipFill>
        <p:spPr>
          <a:xfrm>
            <a:off x="6900000" y="-62800"/>
            <a:ext cx="5000701" cy="67948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idx="1" type="body"/>
          </p:nvPr>
        </p:nvSpPr>
        <p:spPr>
          <a:xfrm>
            <a:off x="448225" y="194225"/>
            <a:ext cx="11579400" cy="63051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1. Start</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2: Start get_mean(arr)</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3. End return np.sum(arr)/len(arr)</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4.End get_mean</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5.Start  get_variance(arr, mean):</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6.define  End  return sum((arr-mean)**2)</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7.End get_variance</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8.   Start get_covariance(arr_x, mean_x, arr_y, mean_y):</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9. define final_arr = (arr_x - mean_x)*(arr_y - mean_y)</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10.   define  End return .sum(final_arr)</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11.    End get_covariance</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12.  Start get_coefficients(x, y):</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13.  define   x_mean = get_mean(x)</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14.  define    y_mean = get_mean(y)</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15.  define   m = get_covariance(x, x_mean, y, y_mean)/get_variance(x, x_mean)</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16.  define   c = y_mean - x_mean*m</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17.  return m, c</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18.  End get_coefficients</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19. Start linear_regression(x_train, y_train, x_test, y_test):</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20.define  prediction = []</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21.define m, c = get_coefficients(x_train, y_train)</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22.Start  for x in x_test:</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23 y = m*x + c</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24.End loop</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26. prediction.append(y)</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27.return prediction</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28.End  linear_regression</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30.define linear_regression(x[:6960], y[:6960], x[6960:], y[6960:])</a:t>
            </a:r>
            <a:endParaRPr sz="1461">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605"/>
              <a:buFont typeface="Arial"/>
              <a:buNone/>
            </a:pPr>
            <a:r>
              <a:rPr lang="en-IN" sz="1461">
                <a:latin typeface="Times New Roman"/>
                <a:ea typeface="Times New Roman"/>
                <a:cs typeface="Times New Roman"/>
                <a:sym typeface="Times New Roman"/>
              </a:rPr>
              <a:t>Step 31. STOP</a:t>
            </a:r>
            <a:endParaRPr sz="244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363575" y="-62800"/>
            <a:ext cx="10080000" cy="1416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Linear Regression Algorithm</a:t>
            </a:r>
            <a:endParaRPr/>
          </a:p>
        </p:txBody>
      </p:sp>
      <p:sp>
        <p:nvSpPr>
          <p:cNvPr id="295" name="Google Shape;295;p44"/>
          <p:cNvSpPr txBox="1"/>
          <p:nvPr>
            <p:ph idx="1" type="body"/>
          </p:nvPr>
        </p:nvSpPr>
        <p:spPr>
          <a:xfrm>
            <a:off x="213125" y="940300"/>
            <a:ext cx="6687000" cy="2107800"/>
          </a:xfrm>
          <a:prstGeom prst="rect">
            <a:avLst/>
          </a:prstGeom>
          <a:noFill/>
          <a:ln>
            <a:noFill/>
          </a:ln>
        </p:spPr>
        <p:txBody>
          <a:bodyPr anchorCtr="0" anchor="t" bIns="45700" lIns="91425" spcFirstLastPara="1" rIns="91425" wrap="square" tIns="45700">
            <a:noAutofit/>
          </a:bodyPr>
          <a:lstStyle/>
          <a:p>
            <a:pPr indent="0" lvl="0" marL="0" rtl="0" algn="l">
              <a:lnSpc>
                <a:spcPct val="175000"/>
              </a:lnSpc>
              <a:spcBef>
                <a:spcPts val="0"/>
              </a:spcBef>
              <a:spcAft>
                <a:spcPts val="0"/>
              </a:spcAft>
              <a:buClr>
                <a:schemeClr val="dk1"/>
              </a:buClr>
              <a:buSzPts val="1120"/>
              <a:buNone/>
            </a:pPr>
            <a:r>
              <a:rPr lang="en-IN" sz="1020">
                <a:latin typeface="Times New Roman"/>
                <a:ea typeface="Times New Roman"/>
                <a:cs typeface="Times New Roman"/>
                <a:sym typeface="Times New Roman"/>
              </a:rPr>
              <a:t>Step 1. Start</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020">
                <a:latin typeface="Times New Roman"/>
                <a:ea typeface="Times New Roman"/>
                <a:cs typeface="Times New Roman"/>
                <a:sym typeface="Times New Roman"/>
              </a:rPr>
              <a:t>Step2: Start </a:t>
            </a:r>
            <a:r>
              <a:rPr lang="en-IN" sz="1020">
                <a:latin typeface="Times New Roman"/>
                <a:ea typeface="Times New Roman"/>
                <a:cs typeface="Times New Roman"/>
                <a:sym typeface="Times New Roman"/>
              </a:rPr>
              <a:t>get_mean(arr)</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Step 3. End return np.sum(arr)/len(arr)</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Step 4.End get_mean</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020">
                <a:latin typeface="Times New Roman"/>
                <a:ea typeface="Times New Roman"/>
                <a:cs typeface="Times New Roman"/>
                <a:sym typeface="Times New Roman"/>
              </a:rPr>
              <a:t>Step 4.</a:t>
            </a:r>
            <a:r>
              <a:rPr lang="en-IN" sz="1020">
                <a:latin typeface="Times New Roman"/>
                <a:ea typeface="Times New Roman"/>
                <a:cs typeface="Times New Roman"/>
                <a:sym typeface="Times New Roman"/>
              </a:rPr>
              <a:t>Start  get_variance(arr, mean):</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Step 4.define  </a:t>
            </a:r>
            <a:r>
              <a:rPr lang="en-IN" sz="1020">
                <a:latin typeface="Times New Roman"/>
                <a:ea typeface="Times New Roman"/>
                <a:cs typeface="Times New Roman"/>
                <a:sym typeface="Times New Roman"/>
              </a:rPr>
              <a:t>End  return sum((arr-mean)**2)</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Step 4.</a:t>
            </a:r>
            <a:r>
              <a:rPr lang="en-IN" sz="1020">
                <a:latin typeface="Times New Roman"/>
                <a:ea typeface="Times New Roman"/>
                <a:cs typeface="Times New Roman"/>
                <a:sym typeface="Times New Roman"/>
              </a:rPr>
              <a:t>End </a:t>
            </a:r>
            <a:r>
              <a:rPr lang="en-IN" sz="1020">
                <a:latin typeface="Times New Roman"/>
                <a:ea typeface="Times New Roman"/>
                <a:cs typeface="Times New Roman"/>
                <a:sym typeface="Times New Roman"/>
              </a:rPr>
              <a:t>get_variance</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020">
                <a:latin typeface="Times New Roman"/>
                <a:ea typeface="Times New Roman"/>
                <a:cs typeface="Times New Roman"/>
                <a:sym typeface="Times New Roman"/>
              </a:rPr>
              <a:t>Step 3.   </a:t>
            </a:r>
            <a:r>
              <a:rPr lang="en-IN" sz="1020">
                <a:latin typeface="Times New Roman"/>
                <a:ea typeface="Times New Roman"/>
                <a:cs typeface="Times New Roman"/>
                <a:sym typeface="Times New Roman"/>
              </a:rPr>
              <a:t>Start get_covariance(arr_x, mean_x, arr_y, mean_y):</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Font typeface="Arial"/>
              <a:buNone/>
            </a:pPr>
            <a:r>
              <a:rPr lang="en-IN" sz="1020">
                <a:latin typeface="Times New Roman"/>
                <a:ea typeface="Times New Roman"/>
                <a:cs typeface="Times New Roman"/>
                <a:sym typeface="Times New Roman"/>
              </a:rPr>
              <a:t>Step 4. define final_arr = (arr_x - mean_x)*(arr_y - mean_y)</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Step 4.   define  End return .sum(final_arr)</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Step 4.    End get_covariance</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020">
                <a:latin typeface="Times New Roman"/>
                <a:ea typeface="Times New Roman"/>
                <a:cs typeface="Times New Roman"/>
                <a:sym typeface="Times New Roman"/>
              </a:rPr>
              <a:t>Step 4.</a:t>
            </a:r>
            <a:r>
              <a:rPr lang="en-IN" sz="1020">
                <a:latin typeface="Times New Roman"/>
                <a:ea typeface="Times New Roman"/>
                <a:cs typeface="Times New Roman"/>
                <a:sym typeface="Times New Roman"/>
              </a:rPr>
              <a:t>  Start </a:t>
            </a:r>
            <a:r>
              <a:rPr lang="en-IN" sz="1020">
                <a:latin typeface="Times New Roman"/>
                <a:ea typeface="Times New Roman"/>
                <a:cs typeface="Times New Roman"/>
                <a:sym typeface="Times New Roman"/>
              </a:rPr>
              <a:t>get_coefficients(x, y):</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020">
                <a:latin typeface="Times New Roman"/>
                <a:ea typeface="Times New Roman"/>
                <a:cs typeface="Times New Roman"/>
                <a:sym typeface="Times New Roman"/>
              </a:rPr>
              <a:t>Step 4.  define   x_mean = get_mean(x)</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Font typeface="Arial"/>
              <a:buNone/>
            </a:pPr>
            <a:r>
              <a:rPr lang="en-IN" sz="1020">
                <a:latin typeface="Times New Roman"/>
                <a:ea typeface="Times New Roman"/>
                <a:cs typeface="Times New Roman"/>
                <a:sym typeface="Times New Roman"/>
              </a:rPr>
              <a:t>Step 4.  define    y_mean = get_mean(y)</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Font typeface="Arial"/>
              <a:buNone/>
            </a:pPr>
            <a:r>
              <a:rPr lang="en-IN" sz="1020">
                <a:latin typeface="Times New Roman"/>
                <a:ea typeface="Times New Roman"/>
                <a:cs typeface="Times New Roman"/>
                <a:sym typeface="Times New Roman"/>
              </a:rPr>
              <a:t>Step 4.  define   m = get_covariance(x, x_mean, y, y_mean)/get_variance(x, x_mean)</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Font typeface="Arial"/>
              <a:buNone/>
            </a:pPr>
            <a:r>
              <a:rPr lang="en-IN" sz="1020">
                <a:latin typeface="Times New Roman"/>
                <a:ea typeface="Times New Roman"/>
                <a:cs typeface="Times New Roman"/>
                <a:sym typeface="Times New Roman"/>
              </a:rPr>
              <a:t>Step 4.  define   c = y_mean - x_mean*m</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Step 4.  return m, c</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Step 4.  End get_coefficients</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020">
                <a:latin typeface="Times New Roman"/>
                <a:ea typeface="Times New Roman"/>
                <a:cs typeface="Times New Roman"/>
                <a:sym typeface="Times New Roman"/>
              </a:rPr>
              <a:t>Step 6. Start </a:t>
            </a:r>
            <a:r>
              <a:rPr lang="en-IN" sz="1020">
                <a:latin typeface="Times New Roman"/>
                <a:ea typeface="Times New Roman"/>
                <a:cs typeface="Times New Roman"/>
                <a:sym typeface="Times New Roman"/>
              </a:rPr>
              <a:t>linear_regression(x_train, y_train, x_test, y_test):</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Font typeface="Arial"/>
              <a:buNone/>
            </a:pPr>
            <a:r>
              <a:rPr lang="en-IN" sz="1020">
                <a:latin typeface="Times New Roman"/>
                <a:ea typeface="Times New Roman"/>
                <a:cs typeface="Times New Roman"/>
                <a:sym typeface="Times New Roman"/>
              </a:rPr>
              <a:t>Step 4.define  prediction = []</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Step 4.define m, c = get_coefficients(x_train, y_train)</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Font typeface="Arial"/>
              <a:buNone/>
            </a:pPr>
            <a:r>
              <a:rPr lang="en-IN" sz="1020">
                <a:latin typeface="Times New Roman"/>
                <a:ea typeface="Times New Roman"/>
                <a:cs typeface="Times New Roman"/>
                <a:sym typeface="Times New Roman"/>
              </a:rPr>
              <a:t> Step 4.Start  for x in x_test:</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 step4. y = m*x + c</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Font typeface="Arial"/>
              <a:buNone/>
            </a:pPr>
            <a:r>
              <a:rPr lang="en-IN" sz="1020">
                <a:latin typeface="Times New Roman"/>
                <a:ea typeface="Times New Roman"/>
                <a:cs typeface="Times New Roman"/>
                <a:sym typeface="Times New Roman"/>
              </a:rPr>
              <a:t>Step 4.End loop</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  Step 4. prediction.append(y)</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Step 4.return prediction</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None/>
            </a:pPr>
            <a:r>
              <a:rPr lang="en-IN" sz="1020">
                <a:latin typeface="Times New Roman"/>
                <a:ea typeface="Times New Roman"/>
                <a:cs typeface="Times New Roman"/>
                <a:sym typeface="Times New Roman"/>
              </a:rPr>
              <a:t>Step 4.End  linear_regression</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Font typeface="Arial"/>
              <a:buNone/>
            </a:pPr>
            <a:r>
              <a:rPr lang="en-IN" sz="1020">
                <a:latin typeface="Times New Roman"/>
                <a:ea typeface="Times New Roman"/>
                <a:cs typeface="Times New Roman"/>
                <a:sym typeface="Times New Roman"/>
              </a:rPr>
              <a:t>Step 4.define linear_regression(x[:6960], y[:6960], x[6960:], y[6960:])</a:t>
            </a:r>
            <a:endParaRPr sz="1020">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20"/>
              <a:buNone/>
            </a:pPr>
            <a:r>
              <a:rPr lang="en-IN" sz="1020">
                <a:latin typeface="Times New Roman"/>
                <a:ea typeface="Times New Roman"/>
                <a:cs typeface="Times New Roman"/>
                <a:sym typeface="Times New Roman"/>
              </a:rPr>
              <a:t>Step 16. STOP</a:t>
            </a:r>
            <a:endParaRPr sz="1020">
              <a:latin typeface="Times New Roman"/>
              <a:ea typeface="Times New Roman"/>
              <a:cs typeface="Times New Roman"/>
              <a:sym typeface="Times New Roman"/>
            </a:endParaRPr>
          </a:p>
        </p:txBody>
      </p:sp>
      <p:pic>
        <p:nvPicPr>
          <p:cNvPr id="296" name="Google Shape;296;p44"/>
          <p:cNvPicPr preferRelativeResize="0"/>
          <p:nvPr/>
        </p:nvPicPr>
        <p:blipFill rotWithShape="1">
          <a:blip r:embed="rId3">
            <a:alphaModFix/>
          </a:blip>
          <a:srcRect b="1504" l="5145" r="16169" t="4448"/>
          <a:stretch/>
        </p:blipFill>
        <p:spPr>
          <a:xfrm>
            <a:off x="6900000" y="-62800"/>
            <a:ext cx="5000701" cy="6794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45" name="Shape 145"/>
        <p:cNvGrpSpPr/>
        <p:nvPr/>
      </p:nvGrpSpPr>
      <p:grpSpPr>
        <a:xfrm>
          <a:off x="0" y="0"/>
          <a:ext cx="0" cy="0"/>
          <a:chOff x="0" y="0"/>
          <a:chExt cx="0" cy="0"/>
        </a:xfrm>
      </p:grpSpPr>
      <p:sp>
        <p:nvSpPr>
          <p:cNvPr id="146" name="Google Shape;146;p27"/>
          <p:cNvSpPr txBox="1"/>
          <p:nvPr>
            <p:ph type="title"/>
          </p:nvPr>
        </p:nvSpPr>
        <p:spPr>
          <a:xfrm>
            <a:off x="838200" y="227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Arial"/>
              <a:buNone/>
            </a:pPr>
            <a:r>
              <a:rPr b="1" lang="en-IN" sz="3600"/>
              <a:t>MOTIVATION</a:t>
            </a:r>
            <a:endParaRPr/>
          </a:p>
        </p:txBody>
      </p:sp>
      <p:sp>
        <p:nvSpPr>
          <p:cNvPr id="147" name="Google Shape;147;p27"/>
          <p:cNvSpPr txBox="1"/>
          <p:nvPr>
            <p:ph idx="1" type="body"/>
          </p:nvPr>
        </p:nvSpPr>
        <p:spPr>
          <a:xfrm>
            <a:off x="911675" y="1253600"/>
            <a:ext cx="8538000" cy="3086100"/>
          </a:xfrm>
          <a:prstGeom prst="rect">
            <a:avLst/>
          </a:prstGeom>
        </p:spPr>
        <p:txBody>
          <a:bodyPr anchorCtr="0" anchor="t" bIns="45700" lIns="91425" spcFirstLastPara="1" rIns="91425" wrap="square" tIns="45700">
            <a:noAutofit/>
          </a:bodyPr>
          <a:lstStyle/>
          <a:p>
            <a:pPr indent="-425450" lvl="0" marL="609600" rtl="0" algn="l">
              <a:lnSpc>
                <a:spcPct val="150000"/>
              </a:lnSpc>
              <a:spcBef>
                <a:spcPts val="110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Cleanliness is one of the most fundamental requirements to build a steady and healthy economy. This abstract focuses on a system which enables effective cleaning and maintenance of toilets by reducing .</a:t>
            </a:r>
            <a:endParaRPr sz="1900">
              <a:solidFill>
                <a:schemeClr val="dk1"/>
              </a:solidFill>
              <a:latin typeface="Times New Roman"/>
              <a:ea typeface="Times New Roman"/>
              <a:cs typeface="Times New Roman"/>
              <a:sym typeface="Times New Roman"/>
            </a:endParaRPr>
          </a:p>
          <a:p>
            <a:pPr indent="-425450" lvl="0" marL="609600" rtl="0" algn="l">
              <a:lnSpc>
                <a:spcPct val="150000"/>
              </a:lnSpc>
              <a:spcBef>
                <a:spcPts val="130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The insight provided by the data analysis ensures a user is well equipped with the knowledge needed to make effective future decisions with confidence.</a:t>
            </a:r>
            <a:endParaRPr sz="1900">
              <a:solidFill>
                <a:schemeClr val="dk1"/>
              </a:solidFill>
              <a:latin typeface="Times New Roman"/>
              <a:ea typeface="Times New Roman"/>
              <a:cs typeface="Times New Roman"/>
              <a:sym typeface="Times New Roman"/>
            </a:endParaRPr>
          </a:p>
          <a:p>
            <a:pPr indent="0" lvl="0" marL="0" rtl="0" algn="l">
              <a:spcBef>
                <a:spcPts val="1300"/>
              </a:spcBef>
              <a:spcAft>
                <a:spcPts val="0"/>
              </a:spcAft>
              <a:buNone/>
            </a:pPr>
            <a:r>
              <a:t/>
            </a:r>
            <a:endParaRPr b="1" sz="1900">
              <a:solidFill>
                <a:srgbClr val="000000"/>
              </a:solidFill>
              <a:latin typeface="Times New Roman"/>
              <a:ea typeface="Times New Roman"/>
              <a:cs typeface="Times New Roman"/>
              <a:sym typeface="Times New Roman"/>
            </a:endParaRPr>
          </a:p>
          <a:p>
            <a:pPr indent="0" lvl="0" marL="609600" rtl="0" algn="l">
              <a:lnSpc>
                <a:spcPct val="150000"/>
              </a:lnSpc>
              <a:spcBef>
                <a:spcPts val="1100"/>
              </a:spcBef>
              <a:spcAft>
                <a:spcPts val="1300"/>
              </a:spcAft>
              <a:buNone/>
            </a:pPr>
            <a:r>
              <a:t/>
            </a:r>
            <a:endParaRPr sz="1900">
              <a:solidFill>
                <a:schemeClr val="dk1"/>
              </a:solidFill>
              <a:latin typeface="Times New Roman"/>
              <a:ea typeface="Times New Roman"/>
              <a:cs typeface="Times New Roman"/>
              <a:sym typeface="Times New Roman"/>
            </a:endParaRPr>
          </a:p>
        </p:txBody>
      </p:sp>
      <p:sp>
        <p:nvSpPr>
          <p:cNvPr id="148" name="Google Shape;148;p27"/>
          <p:cNvSpPr txBox="1"/>
          <p:nvPr/>
        </p:nvSpPr>
        <p:spPr>
          <a:xfrm>
            <a:off x="911675" y="4339725"/>
            <a:ext cx="3183600" cy="1494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n-IN" sz="3500">
                <a:solidFill>
                  <a:schemeClr val="dk1"/>
                </a:solidFill>
              </a:rPr>
              <a:t>OBJECTIVE</a:t>
            </a:r>
            <a:endParaRPr b="1" sz="3500">
              <a:solidFill>
                <a:schemeClr val="dk1"/>
              </a:solidFill>
            </a:endParaRPr>
          </a:p>
          <a:p>
            <a:pPr indent="0" lvl="0" marL="0" rtl="0" algn="l">
              <a:lnSpc>
                <a:spcPct val="90000"/>
              </a:lnSpc>
              <a:spcBef>
                <a:spcPts val="0"/>
              </a:spcBef>
              <a:spcAft>
                <a:spcPts val="0"/>
              </a:spcAft>
              <a:buClr>
                <a:schemeClr val="dk1"/>
              </a:buClr>
              <a:buSzPts val="1100"/>
              <a:buFont typeface="Arial"/>
              <a:buNone/>
            </a:pPr>
            <a:r>
              <a:rPr b="1" lang="en-IN" sz="4400">
                <a:solidFill>
                  <a:schemeClr val="dk1"/>
                </a:solidFill>
              </a:rPr>
              <a:t>	</a:t>
            </a:r>
            <a:endParaRPr b="1" sz="4400">
              <a:solidFill>
                <a:schemeClr val="dk1"/>
              </a:solidFill>
            </a:endParaRPr>
          </a:p>
          <a:p>
            <a:pPr indent="0" lvl="0" marL="0" rtl="0" algn="l">
              <a:spcBef>
                <a:spcPts val="0"/>
              </a:spcBef>
              <a:spcAft>
                <a:spcPts val="0"/>
              </a:spcAft>
              <a:buNone/>
            </a:pPr>
            <a:r>
              <a:t/>
            </a:r>
            <a:endParaRPr/>
          </a:p>
        </p:txBody>
      </p:sp>
      <p:sp>
        <p:nvSpPr>
          <p:cNvPr id="149" name="Google Shape;149;p27"/>
          <p:cNvSpPr txBox="1"/>
          <p:nvPr/>
        </p:nvSpPr>
        <p:spPr>
          <a:xfrm>
            <a:off x="843500" y="5048750"/>
            <a:ext cx="8806800" cy="1203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Times New Roman"/>
              <a:buChar char="●"/>
            </a:pPr>
            <a:r>
              <a:rPr lang="en-IN" sz="1900">
                <a:latin typeface="Times New Roman"/>
                <a:ea typeface="Times New Roman"/>
                <a:cs typeface="Times New Roman"/>
                <a:sym typeface="Times New Roman"/>
              </a:rPr>
              <a:t>Our aim is to monitoring the lavatory </a:t>
            </a:r>
            <a:r>
              <a:rPr lang="en-IN" sz="1900">
                <a:latin typeface="Times New Roman"/>
                <a:ea typeface="Times New Roman"/>
                <a:cs typeface="Times New Roman"/>
                <a:sym typeface="Times New Roman"/>
              </a:rPr>
              <a:t>continuously</a:t>
            </a:r>
            <a:r>
              <a:rPr lang="en-IN" sz="1900">
                <a:latin typeface="Times New Roman"/>
                <a:ea typeface="Times New Roman"/>
                <a:cs typeface="Times New Roman"/>
                <a:sym typeface="Times New Roman"/>
              </a:rPr>
              <a:t> using android application.</a:t>
            </a:r>
            <a:endParaRPr sz="1900">
              <a:latin typeface="Times New Roman"/>
              <a:ea typeface="Times New Roman"/>
              <a:cs typeface="Times New Roman"/>
              <a:sym typeface="Times New Roman"/>
            </a:endParaRPr>
          </a:p>
          <a:p>
            <a:pPr indent="0" lvl="0" marL="457200" rtl="0" algn="l">
              <a:spcBef>
                <a:spcPts val="0"/>
              </a:spcBef>
              <a:spcAft>
                <a:spcPts val="0"/>
              </a:spcAft>
              <a:buNone/>
            </a:pPr>
            <a:r>
              <a:t/>
            </a:r>
            <a:endParaRPr sz="1900">
              <a:latin typeface="Times New Roman"/>
              <a:ea typeface="Times New Roman"/>
              <a:cs typeface="Times New Roman"/>
              <a:sym typeface="Times New Roman"/>
            </a:endParaRPr>
          </a:p>
          <a:p>
            <a:pPr indent="-349250" lvl="0" marL="457200" rtl="0" algn="l">
              <a:lnSpc>
                <a:spcPct val="150000"/>
              </a:lnSpc>
              <a:spcBef>
                <a:spcPts val="1100"/>
              </a:spcBef>
              <a:spcAft>
                <a:spcPts val="1300"/>
              </a:spcAft>
              <a:buSzPts val="1900"/>
              <a:buFont typeface="Times New Roman"/>
              <a:buChar char="●"/>
            </a:pPr>
            <a:r>
              <a:rPr lang="en-IN" sz="1900">
                <a:solidFill>
                  <a:schemeClr val="dk1"/>
                </a:solidFill>
                <a:latin typeface="Times New Roman"/>
                <a:ea typeface="Times New Roman"/>
                <a:cs typeface="Times New Roman"/>
                <a:sym typeface="Times New Roman"/>
              </a:rPr>
              <a:t>Data analysis of lavatory give us the solution to prevent the future causes.</a:t>
            </a:r>
            <a:endParaRPr sz="19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301" name="Shape 301"/>
        <p:cNvGrpSpPr/>
        <p:nvPr/>
      </p:nvGrpSpPr>
      <p:grpSpPr>
        <a:xfrm>
          <a:off x="0" y="0"/>
          <a:ext cx="0" cy="0"/>
          <a:chOff x="0" y="0"/>
          <a:chExt cx="0" cy="0"/>
        </a:xfrm>
      </p:grpSpPr>
      <p:pic>
        <p:nvPicPr>
          <p:cNvPr id="302" name="Google Shape;302;p45"/>
          <p:cNvPicPr preferRelativeResize="0"/>
          <p:nvPr/>
        </p:nvPicPr>
        <p:blipFill rotWithShape="1">
          <a:blip r:embed="rId3">
            <a:alphaModFix/>
          </a:blip>
          <a:srcRect b="8166" l="1290" r="-1289" t="10413"/>
          <a:stretch/>
        </p:blipFill>
        <p:spPr>
          <a:xfrm>
            <a:off x="120425" y="1150475"/>
            <a:ext cx="10804623" cy="5319075"/>
          </a:xfrm>
          <a:prstGeom prst="rect">
            <a:avLst/>
          </a:prstGeom>
          <a:noFill/>
          <a:ln>
            <a:noFill/>
          </a:ln>
        </p:spPr>
      </p:pic>
      <p:sp>
        <p:nvSpPr>
          <p:cNvPr id="303" name="Google Shape;303;p45"/>
          <p:cNvSpPr txBox="1"/>
          <p:nvPr/>
        </p:nvSpPr>
        <p:spPr>
          <a:xfrm>
            <a:off x="1045875" y="-403400"/>
            <a:ext cx="657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4" name="Google Shape;304;p45"/>
          <p:cNvSpPr txBox="1"/>
          <p:nvPr/>
        </p:nvSpPr>
        <p:spPr>
          <a:xfrm>
            <a:off x="298825" y="0"/>
            <a:ext cx="6903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700">
                <a:latin typeface="Calibri"/>
                <a:ea typeface="Calibri"/>
                <a:cs typeface="Calibri"/>
                <a:sym typeface="Calibri"/>
              </a:rPr>
              <a:t>Exploratory Data Analysis(EDA)</a:t>
            </a:r>
            <a:endParaRPr b="1" sz="2700">
              <a:latin typeface="Calibri"/>
              <a:ea typeface="Calibri"/>
              <a:cs typeface="Calibri"/>
              <a:sym typeface="Calibri"/>
            </a:endParaRPr>
          </a:p>
          <a:p>
            <a:pPr indent="0" lvl="0" marL="0" rtl="0" algn="l">
              <a:spcBef>
                <a:spcPts val="0"/>
              </a:spcBef>
              <a:spcAft>
                <a:spcPts val="0"/>
              </a:spcAft>
              <a:buNone/>
            </a:pPr>
            <a:r>
              <a:rPr b="1" lang="en-IN" sz="2700">
                <a:latin typeface="Calibri"/>
                <a:ea typeface="Calibri"/>
                <a:cs typeface="Calibri"/>
                <a:sym typeface="Calibri"/>
              </a:rPr>
              <a:t> 	</a:t>
            </a:r>
            <a:r>
              <a:rPr lang="en-IN" sz="2700">
                <a:latin typeface="Calibri"/>
                <a:ea typeface="Calibri"/>
                <a:cs typeface="Calibri"/>
                <a:sym typeface="Calibri"/>
              </a:rPr>
              <a:t>Univariate Analysis</a:t>
            </a:r>
            <a:endParaRPr sz="38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309" name="Shape 309"/>
        <p:cNvGrpSpPr/>
        <p:nvPr/>
      </p:nvGrpSpPr>
      <p:grpSpPr>
        <a:xfrm>
          <a:off x="0" y="0"/>
          <a:ext cx="0" cy="0"/>
          <a:chOff x="0" y="0"/>
          <a:chExt cx="0" cy="0"/>
        </a:xfrm>
      </p:grpSpPr>
      <p:sp>
        <p:nvSpPr>
          <p:cNvPr id="310" name="Google Shape;310;p46"/>
          <p:cNvSpPr txBox="1"/>
          <p:nvPr/>
        </p:nvSpPr>
        <p:spPr>
          <a:xfrm>
            <a:off x="1045875" y="-403400"/>
            <a:ext cx="657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11" name="Google Shape;311;p46"/>
          <p:cNvSpPr txBox="1"/>
          <p:nvPr/>
        </p:nvSpPr>
        <p:spPr>
          <a:xfrm>
            <a:off x="313775" y="283875"/>
            <a:ext cx="7874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700">
                <a:latin typeface="Calibri"/>
                <a:ea typeface="Calibri"/>
                <a:cs typeface="Calibri"/>
                <a:sym typeface="Calibri"/>
              </a:rPr>
              <a:t>Monthly reading people count values</a:t>
            </a:r>
            <a:endParaRPr sz="3800">
              <a:latin typeface="Calibri"/>
              <a:ea typeface="Calibri"/>
              <a:cs typeface="Calibri"/>
              <a:sym typeface="Calibri"/>
            </a:endParaRPr>
          </a:p>
        </p:txBody>
      </p:sp>
      <p:pic>
        <p:nvPicPr>
          <p:cNvPr id="312" name="Google Shape;312;p46"/>
          <p:cNvPicPr preferRelativeResize="0"/>
          <p:nvPr/>
        </p:nvPicPr>
        <p:blipFill>
          <a:blip r:embed="rId3">
            <a:alphaModFix/>
          </a:blip>
          <a:stretch>
            <a:fillRect/>
          </a:stretch>
        </p:blipFill>
        <p:spPr>
          <a:xfrm>
            <a:off x="914400" y="1019000"/>
            <a:ext cx="8859843" cy="55374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Multivariate analysis</a:t>
            </a:r>
            <a:endParaRPr>
              <a:latin typeface="Times New Roman"/>
              <a:ea typeface="Times New Roman"/>
              <a:cs typeface="Times New Roman"/>
              <a:sym typeface="Times New Roman"/>
            </a:endParaRPr>
          </a:p>
        </p:txBody>
      </p:sp>
      <p:pic>
        <p:nvPicPr>
          <p:cNvPr id="319" name="Google Shape;319;p47"/>
          <p:cNvPicPr preferRelativeResize="0"/>
          <p:nvPr/>
        </p:nvPicPr>
        <p:blipFill>
          <a:blip r:embed="rId3">
            <a:alphaModFix/>
          </a:blip>
          <a:stretch>
            <a:fillRect/>
          </a:stretch>
        </p:blipFill>
        <p:spPr>
          <a:xfrm>
            <a:off x="838200" y="1690825"/>
            <a:ext cx="8993101" cy="4943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324" name="Shape 324"/>
        <p:cNvGrpSpPr/>
        <p:nvPr/>
      </p:nvGrpSpPr>
      <p:grpSpPr>
        <a:xfrm>
          <a:off x="0" y="0"/>
          <a:ext cx="0" cy="0"/>
          <a:chOff x="0" y="0"/>
          <a:chExt cx="0" cy="0"/>
        </a:xfrm>
      </p:grpSpPr>
      <p:sp>
        <p:nvSpPr>
          <p:cNvPr id="325" name="Google Shape;325;p48"/>
          <p:cNvSpPr txBox="1"/>
          <p:nvPr/>
        </p:nvSpPr>
        <p:spPr>
          <a:xfrm>
            <a:off x="1045875" y="-403400"/>
            <a:ext cx="657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26" name="Google Shape;326;p48"/>
          <p:cNvSpPr txBox="1"/>
          <p:nvPr/>
        </p:nvSpPr>
        <p:spPr>
          <a:xfrm>
            <a:off x="298825" y="0"/>
            <a:ext cx="6903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700">
                <a:latin typeface="Calibri"/>
                <a:ea typeface="Calibri"/>
                <a:cs typeface="Calibri"/>
                <a:sym typeface="Calibri"/>
              </a:rPr>
              <a:t>How is overall temperature vary across months inside and outside?</a:t>
            </a:r>
            <a:endParaRPr sz="3800">
              <a:latin typeface="Times New Roman"/>
              <a:ea typeface="Times New Roman"/>
              <a:cs typeface="Times New Roman"/>
              <a:sym typeface="Times New Roman"/>
            </a:endParaRPr>
          </a:p>
        </p:txBody>
      </p:sp>
      <p:pic>
        <p:nvPicPr>
          <p:cNvPr id="327" name="Google Shape;327;p48"/>
          <p:cNvPicPr preferRelativeResize="0"/>
          <p:nvPr/>
        </p:nvPicPr>
        <p:blipFill>
          <a:blip r:embed="rId3">
            <a:alphaModFix/>
          </a:blip>
          <a:stretch>
            <a:fillRect/>
          </a:stretch>
        </p:blipFill>
        <p:spPr>
          <a:xfrm>
            <a:off x="612580" y="1019000"/>
            <a:ext cx="9347523" cy="58422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34" name="Google Shape;334;p49"/>
          <p:cNvPicPr preferRelativeResize="0"/>
          <p:nvPr/>
        </p:nvPicPr>
        <p:blipFill>
          <a:blip r:embed="rId3">
            <a:alphaModFix/>
          </a:blip>
          <a:stretch>
            <a:fillRect/>
          </a:stretch>
        </p:blipFill>
        <p:spPr>
          <a:xfrm>
            <a:off x="448225" y="717175"/>
            <a:ext cx="9157448" cy="5707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339" name="Shape 339"/>
        <p:cNvGrpSpPr/>
        <p:nvPr/>
      </p:nvGrpSpPr>
      <p:grpSpPr>
        <a:xfrm>
          <a:off x="0" y="0"/>
          <a:ext cx="0" cy="0"/>
          <a:chOff x="0" y="0"/>
          <a:chExt cx="0" cy="0"/>
        </a:xfrm>
      </p:grpSpPr>
      <p:pic>
        <p:nvPicPr>
          <p:cNvPr id="340" name="Google Shape;340;p50"/>
          <p:cNvPicPr preferRelativeResize="0"/>
          <p:nvPr/>
        </p:nvPicPr>
        <p:blipFill>
          <a:blip r:embed="rId3">
            <a:alphaModFix/>
          </a:blip>
          <a:stretch>
            <a:fillRect/>
          </a:stretch>
        </p:blipFill>
        <p:spPr>
          <a:xfrm>
            <a:off x="941275" y="1237773"/>
            <a:ext cx="8743598" cy="5464749"/>
          </a:xfrm>
          <a:prstGeom prst="rect">
            <a:avLst/>
          </a:prstGeom>
          <a:noFill/>
          <a:ln>
            <a:noFill/>
          </a:ln>
        </p:spPr>
      </p:pic>
      <p:sp>
        <p:nvSpPr>
          <p:cNvPr id="341" name="Google Shape;341;p50"/>
          <p:cNvSpPr txBox="1"/>
          <p:nvPr/>
        </p:nvSpPr>
        <p:spPr>
          <a:xfrm>
            <a:off x="1180350" y="358600"/>
            <a:ext cx="7141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200">
                <a:latin typeface="Times New Roman"/>
                <a:ea typeface="Times New Roman"/>
                <a:cs typeface="Times New Roman"/>
                <a:sym typeface="Times New Roman"/>
              </a:rPr>
              <a:t>USING LINEAR REGRESSION PREDICTING THE METHANE VALUE OF RESPECTIVE HOUR:</a:t>
            </a:r>
            <a:endParaRPr b="1" sz="22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346" name="Shape 346"/>
        <p:cNvGrpSpPr/>
        <p:nvPr/>
      </p:nvGrpSpPr>
      <p:grpSpPr>
        <a:xfrm>
          <a:off x="0" y="0"/>
          <a:ext cx="0" cy="0"/>
          <a:chOff x="0" y="0"/>
          <a:chExt cx="0" cy="0"/>
        </a:xfrm>
      </p:grpSpPr>
      <p:sp>
        <p:nvSpPr>
          <p:cNvPr id="347" name="Google Shape;347;p51"/>
          <p:cNvSpPr txBox="1"/>
          <p:nvPr>
            <p:ph type="title"/>
          </p:nvPr>
        </p:nvSpPr>
        <p:spPr>
          <a:xfrm>
            <a:off x="418350" y="89650"/>
            <a:ext cx="10458900" cy="1284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Android app </a:t>
            </a:r>
            <a:r>
              <a:rPr lang="en-IN">
                <a:latin typeface="Times New Roman"/>
                <a:ea typeface="Times New Roman"/>
                <a:cs typeface="Times New Roman"/>
                <a:sym typeface="Times New Roman"/>
              </a:rPr>
              <a:t>screenshot</a:t>
            </a:r>
            <a:endParaRPr>
              <a:latin typeface="Times New Roman"/>
              <a:ea typeface="Times New Roman"/>
              <a:cs typeface="Times New Roman"/>
              <a:sym typeface="Times New Roman"/>
            </a:endParaRPr>
          </a:p>
        </p:txBody>
      </p:sp>
      <p:pic>
        <p:nvPicPr>
          <p:cNvPr id="348" name="Google Shape;348;p51"/>
          <p:cNvPicPr preferRelativeResize="0"/>
          <p:nvPr/>
        </p:nvPicPr>
        <p:blipFill>
          <a:blip r:embed="rId3">
            <a:alphaModFix/>
          </a:blip>
          <a:stretch>
            <a:fillRect/>
          </a:stretch>
        </p:blipFill>
        <p:spPr>
          <a:xfrm>
            <a:off x="1504875" y="1138475"/>
            <a:ext cx="8285839" cy="5178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353" name="Shape 353"/>
        <p:cNvGrpSpPr/>
        <p:nvPr/>
      </p:nvGrpSpPr>
      <p:grpSpPr>
        <a:xfrm>
          <a:off x="0" y="0"/>
          <a:ext cx="0" cy="0"/>
          <a:chOff x="0" y="0"/>
          <a:chExt cx="0" cy="0"/>
        </a:xfrm>
      </p:grpSpPr>
      <p:pic>
        <p:nvPicPr>
          <p:cNvPr id="354" name="Google Shape;354;p52"/>
          <p:cNvPicPr preferRelativeResize="0"/>
          <p:nvPr/>
        </p:nvPicPr>
        <p:blipFill>
          <a:blip r:embed="rId3">
            <a:alphaModFix/>
          </a:blip>
          <a:stretch>
            <a:fillRect/>
          </a:stretch>
        </p:blipFill>
        <p:spPr>
          <a:xfrm>
            <a:off x="152400" y="152400"/>
            <a:ext cx="10485120" cy="655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359" name="Shape 359"/>
        <p:cNvGrpSpPr/>
        <p:nvPr/>
      </p:nvGrpSpPr>
      <p:grpSpPr>
        <a:xfrm>
          <a:off x="0" y="0"/>
          <a:ext cx="0" cy="0"/>
          <a:chOff x="0" y="0"/>
          <a:chExt cx="0" cy="0"/>
        </a:xfrm>
      </p:grpSpPr>
      <p:pic>
        <p:nvPicPr>
          <p:cNvPr id="360" name="Google Shape;360;p53"/>
          <p:cNvPicPr preferRelativeResize="0"/>
          <p:nvPr/>
        </p:nvPicPr>
        <p:blipFill>
          <a:blip r:embed="rId3">
            <a:alphaModFix/>
          </a:blip>
          <a:stretch>
            <a:fillRect/>
          </a:stretch>
        </p:blipFill>
        <p:spPr>
          <a:xfrm>
            <a:off x="152400" y="152400"/>
            <a:ext cx="10485120" cy="655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365" name="Shape 365"/>
        <p:cNvGrpSpPr/>
        <p:nvPr/>
      </p:nvGrpSpPr>
      <p:grpSpPr>
        <a:xfrm>
          <a:off x="0" y="0"/>
          <a:ext cx="0" cy="0"/>
          <a:chOff x="0" y="0"/>
          <a:chExt cx="0" cy="0"/>
        </a:xfrm>
      </p:grpSpPr>
      <p:sp>
        <p:nvSpPr>
          <p:cNvPr id="366" name="Google Shape;366;p54"/>
          <p:cNvSpPr txBox="1"/>
          <p:nvPr>
            <p:ph type="title"/>
          </p:nvPr>
        </p:nvSpPr>
        <p:spPr>
          <a:xfrm>
            <a:off x="418350" y="89650"/>
            <a:ext cx="10458900" cy="1284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Alert message  recorded in concern number</a:t>
            </a:r>
            <a:endParaRPr>
              <a:latin typeface="Times New Roman"/>
              <a:ea typeface="Times New Roman"/>
              <a:cs typeface="Times New Roman"/>
              <a:sym typeface="Times New Roman"/>
            </a:endParaRPr>
          </a:p>
        </p:txBody>
      </p:sp>
      <p:pic>
        <p:nvPicPr>
          <p:cNvPr id="367" name="Google Shape;367;p54"/>
          <p:cNvPicPr preferRelativeResize="0"/>
          <p:nvPr/>
        </p:nvPicPr>
        <p:blipFill>
          <a:blip r:embed="rId3">
            <a:alphaModFix/>
          </a:blip>
          <a:stretch>
            <a:fillRect/>
          </a:stretch>
        </p:blipFill>
        <p:spPr>
          <a:xfrm>
            <a:off x="3869725" y="1120575"/>
            <a:ext cx="2569926" cy="5561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153" name="Shape 153"/>
        <p:cNvGrpSpPr/>
        <p:nvPr/>
      </p:nvGrpSpPr>
      <p:grpSpPr>
        <a:xfrm>
          <a:off x="0" y="0"/>
          <a:ext cx="0" cy="0"/>
          <a:chOff x="0" y="0"/>
          <a:chExt cx="0" cy="0"/>
        </a:xfrm>
      </p:grpSpPr>
      <p:sp>
        <p:nvSpPr>
          <p:cNvPr id="154" name="Google Shape;15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NOVELTY IN PROJECT</a:t>
            </a:r>
            <a:endParaRPr/>
          </a:p>
        </p:txBody>
      </p:sp>
      <p:sp>
        <p:nvSpPr>
          <p:cNvPr id="155" name="Google Shape;155;p28"/>
          <p:cNvSpPr txBox="1"/>
          <p:nvPr>
            <p:ph idx="1" type="body"/>
          </p:nvPr>
        </p:nvSpPr>
        <p:spPr>
          <a:xfrm>
            <a:off x="714625" y="1128375"/>
            <a:ext cx="10639200" cy="50487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None/>
            </a:pPr>
            <a:r>
              <a:t/>
            </a:r>
            <a:endParaRPr sz="2200">
              <a:latin typeface="Times New Roman"/>
              <a:ea typeface="Times New Roman"/>
              <a:cs typeface="Times New Roman"/>
              <a:sym typeface="Times New Roman"/>
            </a:endParaRPr>
          </a:p>
          <a:p>
            <a:pPr indent="-368300" lvl="0" marL="457200" rtl="0" algn="l">
              <a:lnSpc>
                <a:spcPct val="200000"/>
              </a:lnSpc>
              <a:spcBef>
                <a:spcPts val="0"/>
              </a:spcBef>
              <a:spcAft>
                <a:spcPts val="0"/>
              </a:spcAft>
              <a:buSzPts val="2200"/>
              <a:buFont typeface="Times New Roman"/>
              <a:buChar char="●"/>
            </a:pPr>
            <a:r>
              <a:rPr lang="en-IN" sz="2200">
                <a:latin typeface="Times New Roman"/>
                <a:ea typeface="Times New Roman"/>
                <a:cs typeface="Times New Roman"/>
                <a:sym typeface="Times New Roman"/>
              </a:rPr>
              <a:t>In an existing system, the focus is towards reducing water wastage on toilets, by the implementation of automatic flusher. </a:t>
            </a:r>
            <a:endParaRPr sz="2200">
              <a:latin typeface="Times New Roman"/>
              <a:ea typeface="Times New Roman"/>
              <a:cs typeface="Times New Roman"/>
              <a:sym typeface="Times New Roman"/>
            </a:endParaRPr>
          </a:p>
          <a:p>
            <a:pPr indent="-368300" lvl="0" marL="457200" rtl="0" algn="l">
              <a:lnSpc>
                <a:spcPct val="200000"/>
              </a:lnSpc>
              <a:spcBef>
                <a:spcPts val="0"/>
              </a:spcBef>
              <a:spcAft>
                <a:spcPts val="0"/>
              </a:spcAft>
              <a:buSzPts val="2200"/>
              <a:buFont typeface="Times New Roman"/>
              <a:buChar char="●"/>
            </a:pPr>
            <a:r>
              <a:rPr lang="en-IN" sz="2200">
                <a:latin typeface="Times New Roman"/>
                <a:ea typeface="Times New Roman"/>
                <a:cs typeface="Times New Roman"/>
                <a:sym typeface="Times New Roman"/>
              </a:rPr>
              <a:t> They are not focussed on providing clean and hygienic toilets. </a:t>
            </a:r>
            <a:endParaRPr sz="2200">
              <a:latin typeface="Times New Roman"/>
              <a:ea typeface="Times New Roman"/>
              <a:cs typeface="Times New Roman"/>
              <a:sym typeface="Times New Roman"/>
            </a:endParaRPr>
          </a:p>
          <a:p>
            <a:pPr indent="-368300" lvl="0" marL="457200" rtl="0" algn="l">
              <a:lnSpc>
                <a:spcPct val="200000"/>
              </a:lnSpc>
              <a:spcBef>
                <a:spcPts val="0"/>
              </a:spcBef>
              <a:spcAft>
                <a:spcPts val="0"/>
              </a:spcAft>
              <a:buSzPts val="2200"/>
              <a:buFont typeface="Times New Roman"/>
              <a:buChar char="●"/>
            </a:pPr>
            <a:r>
              <a:rPr lang="en-IN" sz="2200">
                <a:latin typeface="Times New Roman"/>
                <a:ea typeface="Times New Roman"/>
                <a:cs typeface="Times New Roman"/>
                <a:sym typeface="Times New Roman"/>
              </a:rPr>
              <a:t>They are not worked out in analysis of that data and predicting the toxic value.</a:t>
            </a:r>
            <a:endParaRPr sz="2200">
              <a:latin typeface="Times New Roman"/>
              <a:ea typeface="Times New Roman"/>
              <a:cs typeface="Times New Roman"/>
              <a:sym typeface="Times New Roman"/>
            </a:endParaRPr>
          </a:p>
          <a:p>
            <a:pPr indent="-368300" lvl="0" marL="457200" rtl="0" algn="l">
              <a:lnSpc>
                <a:spcPct val="200000"/>
              </a:lnSpc>
              <a:spcBef>
                <a:spcPts val="0"/>
              </a:spcBef>
              <a:spcAft>
                <a:spcPts val="0"/>
              </a:spcAft>
              <a:buSzPts val="2200"/>
              <a:buFont typeface="Times New Roman"/>
              <a:buChar char="●"/>
            </a:pPr>
            <a:r>
              <a:rPr lang="en-IN" sz="2200">
                <a:latin typeface="Times New Roman"/>
                <a:ea typeface="Times New Roman"/>
                <a:cs typeface="Times New Roman"/>
                <a:sym typeface="Times New Roman"/>
              </a:rPr>
              <a:t>In our project,we are focussed on smart alert toilet management with mobile app and  predicting the toxic value using EDA and linear regression algorithm.</a:t>
            </a:r>
            <a:endParaRPr sz="2200">
              <a:latin typeface="Times New Roman"/>
              <a:ea typeface="Times New Roman"/>
              <a:cs typeface="Times New Roman"/>
              <a:sym typeface="Times New Roman"/>
            </a:endParaRPr>
          </a:p>
          <a:p>
            <a:pPr indent="0" lvl="0" marL="914400" rtl="0" algn="l">
              <a:lnSpc>
                <a:spcPct val="200000"/>
              </a:lnSpc>
              <a:spcBef>
                <a:spcPts val="0"/>
              </a:spcBef>
              <a:spcAft>
                <a:spcPts val="0"/>
              </a:spcAft>
              <a:buNone/>
            </a:pPr>
            <a:r>
              <a:t/>
            </a:r>
            <a:endParaRPr sz="22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PROJECT OUTCOME DISCUSSION</a:t>
            </a:r>
            <a:endParaRPr/>
          </a:p>
        </p:txBody>
      </p:sp>
      <p:sp>
        <p:nvSpPr>
          <p:cNvPr id="373" name="Google Shape;373;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Using android application we can alert the respective person automatically.</a:t>
            </a:r>
            <a:endParaRPr>
              <a:latin typeface="Times New Roman"/>
              <a:ea typeface="Times New Roman"/>
              <a:cs typeface="Times New Roman"/>
              <a:sym typeface="Times New Roman"/>
            </a:endParaRPr>
          </a:p>
          <a:p>
            <a:pPr indent="0" lvl="0" marL="4572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342900" lvl="0" marL="457200" rtl="0" algn="l">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Data analysis of Lavatory data provide the knowledge  about the lavatory and predicting the gas value of future with that </a:t>
            </a:r>
            <a:r>
              <a:rPr lang="en-IN">
                <a:latin typeface="Times New Roman"/>
                <a:ea typeface="Times New Roman"/>
                <a:cs typeface="Times New Roman"/>
                <a:sym typeface="Times New Roman"/>
              </a:rPr>
              <a:t>prediction</a:t>
            </a:r>
            <a:r>
              <a:rPr lang="en-IN">
                <a:latin typeface="Times New Roman"/>
                <a:ea typeface="Times New Roman"/>
                <a:cs typeface="Times New Roman"/>
                <a:sym typeface="Times New Roman"/>
              </a:rPr>
              <a:t> we can take preventive measure to avoid </a:t>
            </a:r>
            <a:r>
              <a:rPr lang="en-IN">
                <a:latin typeface="Times New Roman"/>
                <a:ea typeface="Times New Roman"/>
                <a:cs typeface="Times New Roman"/>
                <a:sym typeface="Times New Roman"/>
              </a:rPr>
              <a:t>unhygienic</a:t>
            </a:r>
            <a:r>
              <a:rPr lang="en-IN">
                <a:latin typeface="Times New Roman"/>
                <a:ea typeface="Times New Roman"/>
                <a:cs typeface="Times New Roman"/>
                <a:sym typeface="Times New Roman"/>
              </a:rPr>
              <a:t> </a:t>
            </a:r>
            <a:r>
              <a:rPr lang="en-IN">
                <a:latin typeface="Times New Roman"/>
                <a:ea typeface="Times New Roman"/>
                <a:cs typeface="Times New Roman"/>
                <a:sym typeface="Times New Roman"/>
              </a:rPr>
              <a:t>condition</a:t>
            </a:r>
            <a:r>
              <a:rPr lang="en-I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4572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0" lvl="0" marL="4572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342900" lvl="0" marL="457200" rtl="0" algn="l">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This system is more helpful in the public places like mall,airport etc..</a:t>
            </a: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377" name="Shape 377"/>
        <p:cNvGrpSpPr/>
        <p:nvPr/>
      </p:nvGrpSpPr>
      <p:grpSpPr>
        <a:xfrm>
          <a:off x="0" y="0"/>
          <a:ext cx="0" cy="0"/>
          <a:chOff x="0" y="0"/>
          <a:chExt cx="0" cy="0"/>
        </a:xfrm>
      </p:grpSpPr>
      <p:sp>
        <p:nvSpPr>
          <p:cNvPr id="378" name="Google Shape;378;p56"/>
          <p:cNvSpPr txBox="1"/>
          <p:nvPr>
            <p:ph type="title"/>
          </p:nvPr>
        </p:nvSpPr>
        <p:spPr>
          <a:xfrm>
            <a:off x="628650" y="273844"/>
            <a:ext cx="7886700" cy="994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n-IN" sz="3100">
                <a:latin typeface="Times New Roman"/>
                <a:ea typeface="Times New Roman"/>
                <a:cs typeface="Times New Roman"/>
                <a:sym typeface="Times New Roman"/>
              </a:rPr>
              <a:t>REFERENCES</a:t>
            </a:r>
            <a:endParaRPr sz="3200">
              <a:latin typeface="Times New Roman"/>
              <a:ea typeface="Times New Roman"/>
              <a:cs typeface="Times New Roman"/>
              <a:sym typeface="Times New Roman"/>
            </a:endParaRPr>
          </a:p>
        </p:txBody>
      </p:sp>
      <p:sp>
        <p:nvSpPr>
          <p:cNvPr id="379" name="Google Shape;379;p56"/>
          <p:cNvSpPr txBox="1"/>
          <p:nvPr>
            <p:ph idx="1" type="body"/>
          </p:nvPr>
        </p:nvSpPr>
        <p:spPr>
          <a:xfrm>
            <a:off x="904867" y="1358533"/>
            <a:ext cx="9538800" cy="70041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100"/>
              </a:spcBef>
              <a:spcAft>
                <a:spcPts val="0"/>
              </a:spcAft>
              <a:buClr>
                <a:schemeClr val="dk1"/>
              </a:buClr>
              <a:buSzPts val="2000"/>
              <a:buNone/>
            </a:pPr>
            <a:r>
              <a:rPr lang="en-IN" sz="2300">
                <a:solidFill>
                  <a:schemeClr val="dk1"/>
                </a:solidFill>
                <a:latin typeface="Times New Roman"/>
                <a:ea typeface="Times New Roman"/>
                <a:cs typeface="Times New Roman"/>
                <a:sym typeface="Times New Roman"/>
              </a:rPr>
              <a:t>[1] Basics about android studio,  </a:t>
            </a:r>
            <a:r>
              <a:rPr lang="en-IN" sz="2300" u="sng">
                <a:solidFill>
                  <a:srgbClr val="4A86E8"/>
                </a:solidFill>
                <a:latin typeface="Times New Roman"/>
                <a:ea typeface="Times New Roman"/>
                <a:cs typeface="Times New Roman"/>
                <a:sym typeface="Times New Roman"/>
                <a:hlinkClick r:id="rId3">
                  <a:extLst>
                    <a:ext uri="{A12FA001-AC4F-418D-AE19-62706E023703}">
                      <ahyp:hlinkClr val="tx"/>
                    </a:ext>
                  </a:extLst>
                </a:hlinkClick>
              </a:rPr>
              <a:t>https://www.javatpoint.com/android-  tutorial</a:t>
            </a:r>
            <a:endParaRPr sz="2300">
              <a:solidFill>
                <a:srgbClr val="4A86E8"/>
              </a:solidFill>
              <a:latin typeface="Times New Roman"/>
              <a:ea typeface="Times New Roman"/>
              <a:cs typeface="Times New Roman"/>
              <a:sym typeface="Times New Roman"/>
            </a:endParaRPr>
          </a:p>
          <a:p>
            <a:pPr indent="0" lvl="0" marL="0" rtl="0" algn="l">
              <a:lnSpc>
                <a:spcPct val="130000"/>
              </a:lnSpc>
              <a:spcBef>
                <a:spcPts val="1100"/>
              </a:spcBef>
              <a:spcAft>
                <a:spcPts val="0"/>
              </a:spcAft>
              <a:buClr>
                <a:schemeClr val="dk1"/>
              </a:buClr>
              <a:buSzPts val="2000"/>
              <a:buNone/>
            </a:pPr>
            <a:r>
              <a:rPr lang="en-IN" sz="2300">
                <a:solidFill>
                  <a:schemeClr val="dk1"/>
                </a:solidFill>
                <a:latin typeface="Times New Roman"/>
                <a:ea typeface="Times New Roman"/>
                <a:cs typeface="Times New Roman"/>
                <a:sym typeface="Times New Roman"/>
              </a:rPr>
              <a:t>[2]Android Development for Beginners - Full Course - YouTube</a:t>
            </a:r>
            <a:r>
              <a:rPr lang="en-IN" sz="2300">
                <a:solidFill>
                  <a:schemeClr val="dk1"/>
                </a:solidFill>
                <a:highlight>
                  <a:srgbClr val="202124"/>
                </a:highlight>
                <a:latin typeface="Times New Roman"/>
                <a:ea typeface="Times New Roman"/>
                <a:cs typeface="Times New Roman"/>
                <a:sym typeface="Times New Roman"/>
              </a:rPr>
              <a:t> </a:t>
            </a:r>
            <a:r>
              <a:rPr lang="en-IN" sz="2300" u="sng">
                <a:solidFill>
                  <a:srgbClr val="4A86E8"/>
                </a:solidFill>
                <a:latin typeface="Times New Roman"/>
                <a:ea typeface="Times New Roman"/>
                <a:cs typeface="Times New Roman"/>
                <a:sym typeface="Times New Roman"/>
                <a:hlinkClick r:id="rId4">
                  <a:extLst>
                    <a:ext uri="{A12FA001-AC4F-418D-AE19-62706E023703}">
                      <ahyp:hlinkClr val="tx"/>
                    </a:ext>
                  </a:extLst>
                </a:hlinkClick>
              </a:rPr>
              <a:t>https://www.youtube.com/watch?v=fis26HvvDII</a:t>
            </a:r>
            <a:endParaRPr sz="2300">
              <a:solidFill>
                <a:srgbClr val="4A86E8"/>
              </a:solidFill>
              <a:latin typeface="Times New Roman"/>
              <a:ea typeface="Times New Roman"/>
              <a:cs typeface="Times New Roman"/>
              <a:sym typeface="Times New Roman"/>
            </a:endParaRPr>
          </a:p>
          <a:p>
            <a:pPr indent="0" lvl="0" marL="0" rtl="0" algn="l">
              <a:lnSpc>
                <a:spcPct val="130000"/>
              </a:lnSpc>
              <a:spcBef>
                <a:spcPts val="1100"/>
              </a:spcBef>
              <a:spcAft>
                <a:spcPts val="0"/>
              </a:spcAft>
              <a:buClr>
                <a:schemeClr val="dk1"/>
              </a:buClr>
              <a:buSzPts val="2000"/>
              <a:buNone/>
            </a:pPr>
            <a:r>
              <a:rPr lang="en-IN" sz="2300">
                <a:solidFill>
                  <a:schemeClr val="dk1"/>
                </a:solidFill>
                <a:latin typeface="Times New Roman"/>
                <a:ea typeface="Times New Roman"/>
                <a:cs typeface="Times New Roman"/>
                <a:sym typeface="Times New Roman"/>
              </a:rPr>
              <a:t>[3] Exploratory Data Analysis (EDA) Using Python | Python Data Analysis | Python Training | Edureka  </a:t>
            </a:r>
            <a:r>
              <a:rPr lang="en-IN" sz="2300" u="sng">
                <a:solidFill>
                  <a:schemeClr val="accent1"/>
                </a:solidFill>
                <a:latin typeface="Times New Roman"/>
                <a:ea typeface="Times New Roman"/>
                <a:cs typeface="Times New Roman"/>
                <a:sym typeface="Times New Roman"/>
                <a:hlinkClick r:id="rId5">
                  <a:extLst>
                    <a:ext uri="{A12FA001-AC4F-418D-AE19-62706E023703}">
                      <ahyp:hlinkClr val="tx"/>
                    </a:ext>
                  </a:extLst>
                </a:hlinkClick>
              </a:rPr>
              <a:t>https://youtu.be/-o3AxdVcUtQ</a:t>
            </a:r>
            <a:endParaRPr i="0" sz="2300">
              <a:solidFill>
                <a:schemeClr val="accent1"/>
              </a:solidFill>
              <a:latin typeface="Times New Roman"/>
              <a:ea typeface="Times New Roman"/>
              <a:cs typeface="Times New Roman"/>
              <a:sym typeface="Times New Roman"/>
            </a:endParaRPr>
          </a:p>
          <a:p>
            <a:pPr indent="0" lvl="0" marL="0" rtl="0" algn="l">
              <a:lnSpc>
                <a:spcPct val="130000"/>
              </a:lnSpc>
              <a:spcBef>
                <a:spcPts val="1000"/>
              </a:spcBef>
              <a:spcAft>
                <a:spcPts val="0"/>
              </a:spcAft>
              <a:buClr>
                <a:schemeClr val="dk1"/>
              </a:buClr>
              <a:buSzPts val="1500"/>
              <a:buFont typeface="Arial"/>
              <a:buNone/>
            </a:pPr>
            <a:r>
              <a:rPr lang="en-IN" sz="2300">
                <a:solidFill>
                  <a:schemeClr val="dk1"/>
                </a:solidFill>
                <a:latin typeface="Times New Roman"/>
                <a:ea typeface="Times New Roman"/>
                <a:cs typeface="Times New Roman"/>
                <a:sym typeface="Times New Roman"/>
              </a:rPr>
              <a:t>[4]Data analysis of toilet management </a:t>
            </a:r>
            <a:r>
              <a:rPr lang="en-IN" sz="2300" u="sng">
                <a:solidFill>
                  <a:srgbClr val="4A86E8"/>
                </a:solidFill>
                <a:latin typeface="Times New Roman"/>
                <a:ea typeface="Times New Roman"/>
                <a:cs typeface="Times New Roman"/>
                <a:sym typeface="Times New Roman"/>
                <a:hlinkClick r:id="rId6">
                  <a:extLst>
                    <a:ext uri="{A12FA001-AC4F-418D-AE19-62706E023703}">
                      <ahyp:hlinkClr val="tx"/>
                    </a:ext>
                  </a:extLst>
                </a:hlinkClick>
              </a:rPr>
              <a:t>https://thesai.org/Downloads/Volume11No5/Paper_47-IoT_Technology_for_Facilities_Management.pdf</a:t>
            </a:r>
            <a:endParaRPr sz="2300">
              <a:solidFill>
                <a:srgbClr val="222222"/>
              </a:solidFill>
              <a:latin typeface="Times New Roman"/>
              <a:ea typeface="Times New Roman"/>
              <a:cs typeface="Times New Roman"/>
              <a:sym typeface="Times New Roman"/>
            </a:endParaRPr>
          </a:p>
          <a:p>
            <a:pPr indent="0" lvl="0" marL="0" rtl="0" algn="l">
              <a:lnSpc>
                <a:spcPct val="110000"/>
              </a:lnSpc>
              <a:spcBef>
                <a:spcPts val="1000"/>
              </a:spcBef>
              <a:spcAft>
                <a:spcPts val="0"/>
              </a:spcAft>
              <a:buClr>
                <a:schemeClr val="dk1"/>
              </a:buClr>
              <a:buSzPts val="900"/>
              <a:buFont typeface="Arial"/>
              <a:buNone/>
            </a:pPr>
            <a:r>
              <a:rPr lang="en-IN" sz="2300">
                <a:solidFill>
                  <a:schemeClr val="dk1"/>
                </a:solidFill>
                <a:latin typeface="Times New Roman"/>
                <a:ea typeface="Times New Roman"/>
                <a:cs typeface="Times New Roman"/>
                <a:sym typeface="Times New Roman"/>
              </a:rPr>
              <a:t>[5]oilet-cleanliness-indicator</a:t>
            </a:r>
            <a:endParaRPr sz="2300">
              <a:solidFill>
                <a:schemeClr val="dk1"/>
              </a:solidFill>
              <a:latin typeface="Times New Roman"/>
              <a:ea typeface="Times New Roman"/>
              <a:cs typeface="Times New Roman"/>
              <a:sym typeface="Times New Roman"/>
            </a:endParaRPr>
          </a:p>
          <a:p>
            <a:pPr indent="0" lvl="0" marL="0" rtl="0" algn="l">
              <a:lnSpc>
                <a:spcPct val="110000"/>
              </a:lnSpc>
              <a:spcBef>
                <a:spcPts val="1000"/>
              </a:spcBef>
              <a:spcAft>
                <a:spcPts val="0"/>
              </a:spcAft>
              <a:buClr>
                <a:schemeClr val="dk1"/>
              </a:buClr>
              <a:buSzPts val="900"/>
              <a:buFont typeface="Arial"/>
              <a:buNone/>
            </a:pPr>
            <a:r>
              <a:rPr lang="en-IN" sz="2300" u="sng">
                <a:solidFill>
                  <a:srgbClr val="4A86E8"/>
                </a:solidFill>
                <a:latin typeface="Times New Roman"/>
                <a:ea typeface="Times New Roman"/>
                <a:cs typeface="Times New Roman"/>
                <a:sym typeface="Times New Roman"/>
                <a:hlinkClick r:id="rId7">
                  <a:extLst>
                    <a:ext uri="{A12FA001-AC4F-418D-AE19-62706E023703}">
                      <ahyp:hlinkClr val="tx"/>
                    </a:ext>
                  </a:extLst>
                </a:hlinkClick>
              </a:rPr>
              <a:t>https://github.com/knot10120/toilet-cleanliness-indicator</a:t>
            </a:r>
            <a:endParaRPr sz="2300">
              <a:latin typeface="Times New Roman"/>
              <a:ea typeface="Times New Roman"/>
              <a:cs typeface="Times New Roman"/>
              <a:sym typeface="Times New Roman"/>
            </a:endParaRPr>
          </a:p>
          <a:p>
            <a:pPr indent="-76200" lvl="0" marL="241300" rtl="0" algn="l">
              <a:lnSpc>
                <a:spcPct val="70000"/>
              </a:lnSpc>
              <a:spcBef>
                <a:spcPts val="1100"/>
              </a:spcBef>
              <a:spcAft>
                <a:spcPts val="0"/>
              </a:spcAft>
              <a:buClr>
                <a:schemeClr val="dk1"/>
              </a:buClr>
              <a:buSzPts val="2000"/>
              <a:buNone/>
            </a:pPr>
            <a:r>
              <a:t/>
            </a:r>
            <a:endParaRPr sz="2300">
              <a:latin typeface="Times New Roman"/>
              <a:ea typeface="Times New Roman"/>
              <a:cs typeface="Times New Roman"/>
              <a:sym typeface="Times New Roman"/>
            </a:endParaRPr>
          </a:p>
          <a:p>
            <a:pPr indent="0" lvl="0" marL="0" rtl="0" algn="l">
              <a:lnSpc>
                <a:spcPct val="70000"/>
              </a:lnSpc>
              <a:spcBef>
                <a:spcPts val="1100"/>
              </a:spcBef>
              <a:spcAft>
                <a:spcPts val="0"/>
              </a:spcAft>
              <a:buClr>
                <a:schemeClr val="dk1"/>
              </a:buClr>
              <a:buSzPts val="2000"/>
              <a:buNone/>
            </a:pPr>
            <a:r>
              <a:t/>
            </a:r>
            <a:endParaRPr sz="2300">
              <a:latin typeface="Times New Roman"/>
              <a:ea typeface="Times New Roman"/>
              <a:cs typeface="Times New Roman"/>
              <a:sym typeface="Times New Roman"/>
            </a:endParaRPr>
          </a:p>
          <a:p>
            <a:pPr indent="-76200" lvl="0" marL="241300" rtl="0" algn="l">
              <a:lnSpc>
                <a:spcPct val="70000"/>
              </a:lnSpc>
              <a:spcBef>
                <a:spcPts val="1100"/>
              </a:spcBef>
              <a:spcAft>
                <a:spcPts val="0"/>
              </a:spcAft>
              <a:buClr>
                <a:schemeClr val="dk1"/>
              </a:buClr>
              <a:buSzPts val="2000"/>
              <a:buNone/>
            </a:pPr>
            <a:r>
              <a:t/>
            </a:r>
            <a:endParaRPr sz="2300">
              <a:latin typeface="Times New Roman"/>
              <a:ea typeface="Times New Roman"/>
              <a:cs typeface="Times New Roman"/>
              <a:sym typeface="Times New Roman"/>
            </a:endParaRPr>
          </a:p>
        </p:txBody>
      </p:sp>
      <p:sp>
        <p:nvSpPr>
          <p:cNvPr id="380" name="Google Shape;380;p56"/>
          <p:cNvSpPr txBox="1"/>
          <p:nvPr/>
        </p:nvSpPr>
        <p:spPr>
          <a:xfrm>
            <a:off x="5240667" y="6444267"/>
            <a:ext cx="72216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384" name="Shape 384"/>
        <p:cNvGrpSpPr/>
        <p:nvPr/>
      </p:nvGrpSpPr>
      <p:grpSpPr>
        <a:xfrm>
          <a:off x="0" y="0"/>
          <a:ext cx="0" cy="0"/>
          <a:chOff x="0" y="0"/>
          <a:chExt cx="0" cy="0"/>
        </a:xfrm>
      </p:grpSpPr>
      <p:sp>
        <p:nvSpPr>
          <p:cNvPr id="385" name="Google Shape;385;p57"/>
          <p:cNvSpPr txBox="1"/>
          <p:nvPr>
            <p:ph type="title"/>
          </p:nvPr>
        </p:nvSpPr>
        <p:spPr>
          <a:xfrm>
            <a:off x="774033" y="309158"/>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Arial"/>
              <a:buNone/>
            </a:pPr>
            <a:r>
              <a:rPr b="1" lang="en-IN" sz="3600">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86" name="Google Shape;386;p57"/>
          <p:cNvSpPr txBox="1"/>
          <p:nvPr>
            <p:ph idx="1" type="body"/>
          </p:nvPr>
        </p:nvSpPr>
        <p:spPr>
          <a:xfrm>
            <a:off x="261800" y="658667"/>
            <a:ext cx="11668500" cy="6143100"/>
          </a:xfrm>
          <a:prstGeom prst="rect">
            <a:avLst/>
          </a:prstGeom>
        </p:spPr>
        <p:txBody>
          <a:bodyPr anchorCtr="0" anchor="t" bIns="45700" lIns="91425" spcFirstLastPara="1" rIns="91425" wrap="square" tIns="45700">
            <a:noAutofit/>
          </a:bodyPr>
          <a:lstStyle/>
          <a:p>
            <a:pPr indent="0" lvl="0" marL="0" rtl="0" algn="l">
              <a:lnSpc>
                <a:spcPct val="110000"/>
              </a:lnSpc>
              <a:spcBef>
                <a:spcPts val="1000"/>
              </a:spcBef>
              <a:spcAft>
                <a:spcPts val="0"/>
              </a:spcAft>
              <a:buSzPts val="900"/>
              <a:buNone/>
            </a:pPr>
            <a:r>
              <a:t/>
            </a:r>
            <a:endParaRPr sz="1700">
              <a:solidFill>
                <a:srgbClr val="4A86E8"/>
              </a:solidFill>
              <a:latin typeface="Times New Roman"/>
              <a:ea typeface="Times New Roman"/>
              <a:cs typeface="Times New Roman"/>
              <a:sym typeface="Times New Roman"/>
            </a:endParaRPr>
          </a:p>
          <a:p>
            <a:pPr indent="0" lvl="0" marL="0" rtl="0" algn="l">
              <a:lnSpc>
                <a:spcPct val="110000"/>
              </a:lnSpc>
              <a:spcBef>
                <a:spcPts val="1000"/>
              </a:spcBef>
              <a:spcAft>
                <a:spcPts val="0"/>
              </a:spcAft>
              <a:buSzPts val="900"/>
              <a:buNone/>
            </a:pPr>
            <a:r>
              <a:rPr lang="en-IN" sz="2400">
                <a:solidFill>
                  <a:schemeClr val="dk1"/>
                </a:solidFill>
                <a:latin typeface="Times New Roman"/>
                <a:ea typeface="Times New Roman"/>
                <a:cs typeface="Times New Roman"/>
                <a:sym typeface="Times New Roman"/>
              </a:rPr>
              <a:t>[6]</a:t>
            </a:r>
            <a:r>
              <a:rPr lang="en-IN" sz="24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STM-Smart-Toilet-Management</a:t>
            </a:r>
            <a:r>
              <a:rPr lang="en-IN" sz="2400" u="sng">
                <a:solidFill>
                  <a:schemeClr val="dk1"/>
                </a:solidFill>
                <a:latin typeface="Times New Roman"/>
                <a:ea typeface="Times New Roman"/>
                <a:cs typeface="Times New Roman"/>
                <a:sym typeface="Times New Roman"/>
                <a:hlinkClick r:id="rId4">
                  <a:extLst>
                    <a:ext uri="{A12FA001-AC4F-418D-AE19-62706E023703}">
                      <ahyp:hlinkClr val="tx"/>
                    </a:ext>
                  </a:extLst>
                </a:hlinkClick>
              </a:rPr>
              <a:t> </a:t>
            </a:r>
            <a:endParaRPr sz="2400"/>
          </a:p>
          <a:p>
            <a:pPr indent="0" lvl="0" marL="0" rtl="0" algn="l">
              <a:lnSpc>
                <a:spcPct val="110000"/>
              </a:lnSpc>
              <a:spcBef>
                <a:spcPts val="1000"/>
              </a:spcBef>
              <a:spcAft>
                <a:spcPts val="0"/>
              </a:spcAft>
              <a:buSzPts val="900"/>
              <a:buNone/>
            </a:pPr>
            <a:r>
              <a:rPr lang="en-IN" sz="2400" u="sng">
                <a:solidFill>
                  <a:srgbClr val="4A86E8"/>
                </a:solidFill>
                <a:latin typeface="Times New Roman"/>
                <a:ea typeface="Times New Roman"/>
                <a:cs typeface="Times New Roman"/>
                <a:sym typeface="Times New Roman"/>
                <a:hlinkClick r:id="rId5">
                  <a:extLst>
                    <a:ext uri="{A12FA001-AC4F-418D-AE19-62706E023703}">
                      <ahyp:hlinkClr val="tx"/>
                    </a:ext>
                  </a:extLst>
                </a:hlinkClick>
              </a:rPr>
              <a:t>https://github.com/m7salam/STM-Smart-Toilet-Management</a:t>
            </a:r>
            <a:endParaRPr sz="2400">
              <a:solidFill>
                <a:srgbClr val="4A86E8"/>
              </a:solidFill>
              <a:latin typeface="Times New Roman"/>
              <a:ea typeface="Times New Roman"/>
              <a:cs typeface="Times New Roman"/>
              <a:sym typeface="Times New Roman"/>
            </a:endParaRPr>
          </a:p>
          <a:p>
            <a:pPr indent="0" lvl="0" marL="0" rtl="0" algn="l">
              <a:lnSpc>
                <a:spcPct val="110000"/>
              </a:lnSpc>
              <a:spcBef>
                <a:spcPts val="1000"/>
              </a:spcBef>
              <a:spcAft>
                <a:spcPts val="0"/>
              </a:spcAft>
              <a:buSzPts val="900"/>
              <a:buNone/>
            </a:pPr>
            <a:r>
              <a:rPr lang="en-IN" sz="2400">
                <a:solidFill>
                  <a:schemeClr val="dk1"/>
                </a:solidFill>
                <a:latin typeface="Times New Roman"/>
                <a:ea typeface="Times New Roman"/>
                <a:cs typeface="Times New Roman"/>
                <a:sym typeface="Times New Roman"/>
              </a:rPr>
              <a:t>[7]</a:t>
            </a:r>
            <a:r>
              <a:rPr lang="en-IN" sz="2400">
                <a:solidFill>
                  <a:srgbClr val="222222"/>
                </a:solidFill>
                <a:uFill>
                  <a:noFill/>
                </a:uFill>
                <a:latin typeface="Times New Roman"/>
                <a:ea typeface="Times New Roman"/>
                <a:cs typeface="Times New Roman"/>
                <a:sym typeface="Times New Roman"/>
                <a:hlinkClick r:id="rId6">
                  <a:extLst>
                    <a:ext uri="{A12FA001-AC4F-418D-AE19-62706E023703}">
                      <ahyp:hlinkClr val="tx"/>
                    </a:ext>
                  </a:extLst>
                </a:hlinkClick>
              </a:rPr>
              <a:t>Smart-Toilet </a:t>
            </a:r>
            <a:endParaRPr sz="2400">
              <a:solidFill>
                <a:srgbClr val="222222"/>
              </a:solidFill>
            </a:endParaRPr>
          </a:p>
          <a:p>
            <a:pPr indent="0" lvl="0" marL="0" rtl="0" algn="l">
              <a:lnSpc>
                <a:spcPct val="110000"/>
              </a:lnSpc>
              <a:spcBef>
                <a:spcPts val="1000"/>
              </a:spcBef>
              <a:spcAft>
                <a:spcPts val="0"/>
              </a:spcAft>
              <a:buSzPts val="900"/>
              <a:buNone/>
            </a:pPr>
            <a:r>
              <a:rPr lang="en-IN" sz="2400" u="sng">
                <a:solidFill>
                  <a:srgbClr val="4A86E8"/>
                </a:solidFill>
                <a:latin typeface="Times New Roman"/>
                <a:ea typeface="Times New Roman"/>
                <a:cs typeface="Times New Roman"/>
                <a:sym typeface="Times New Roman"/>
                <a:hlinkClick r:id="rId7">
                  <a:extLst>
                    <a:ext uri="{A12FA001-AC4F-418D-AE19-62706E023703}">
                      <ahyp:hlinkClr val="tx"/>
                    </a:ext>
                  </a:extLst>
                </a:hlinkClick>
              </a:rPr>
              <a:t>https://github.com/taifur20/Smart-Toilet</a:t>
            </a:r>
            <a:endParaRPr sz="2400">
              <a:solidFill>
                <a:srgbClr val="4A86E8"/>
              </a:solidFill>
              <a:latin typeface="Times New Roman"/>
              <a:ea typeface="Times New Roman"/>
              <a:cs typeface="Times New Roman"/>
              <a:sym typeface="Times New Roman"/>
            </a:endParaRPr>
          </a:p>
          <a:p>
            <a:pPr indent="0" lvl="0" marL="0" rtl="0" algn="l">
              <a:lnSpc>
                <a:spcPct val="110000"/>
              </a:lnSpc>
              <a:spcBef>
                <a:spcPts val="1000"/>
              </a:spcBef>
              <a:spcAft>
                <a:spcPts val="0"/>
              </a:spcAft>
              <a:buSzPts val="900"/>
              <a:buNone/>
            </a:pPr>
            <a:r>
              <a:t/>
            </a:r>
            <a:endParaRPr sz="2400">
              <a:solidFill>
                <a:srgbClr val="4A86E8"/>
              </a:solidFill>
              <a:latin typeface="Times New Roman"/>
              <a:ea typeface="Times New Roman"/>
              <a:cs typeface="Times New Roman"/>
              <a:sym typeface="Times New Roman"/>
            </a:endParaRPr>
          </a:p>
          <a:p>
            <a:pPr indent="0" lvl="0" marL="0" rtl="0" algn="l">
              <a:lnSpc>
                <a:spcPct val="110000"/>
              </a:lnSpc>
              <a:spcBef>
                <a:spcPts val="1000"/>
              </a:spcBef>
              <a:spcAft>
                <a:spcPts val="0"/>
              </a:spcAft>
              <a:buSzPts val="900"/>
              <a:buNone/>
            </a:pPr>
            <a:r>
              <a:t/>
            </a:r>
            <a:endParaRPr sz="2400">
              <a:solidFill>
                <a:srgbClr val="4A86E8"/>
              </a:solidFill>
              <a:latin typeface="Times New Roman"/>
              <a:ea typeface="Times New Roman"/>
              <a:cs typeface="Times New Roman"/>
              <a:sym typeface="Times New Roman"/>
            </a:endParaRPr>
          </a:p>
          <a:p>
            <a:pPr indent="0" lvl="0" marL="0" rtl="0" algn="l">
              <a:lnSpc>
                <a:spcPct val="110000"/>
              </a:lnSpc>
              <a:spcBef>
                <a:spcPts val="1000"/>
              </a:spcBef>
              <a:spcAft>
                <a:spcPts val="0"/>
              </a:spcAft>
              <a:buSzPts val="900"/>
              <a:buNone/>
            </a:pPr>
            <a:r>
              <a:t/>
            </a:r>
            <a:endParaRPr sz="2800">
              <a:solidFill>
                <a:schemeClr val="accent1"/>
              </a:solidFill>
              <a:latin typeface="Times New Roman"/>
              <a:ea typeface="Times New Roman"/>
              <a:cs typeface="Times New Roman"/>
              <a:sym typeface="Times New Roman"/>
            </a:endParaRPr>
          </a:p>
          <a:p>
            <a:pPr indent="0" lvl="0" marL="0" rtl="0" algn="l">
              <a:lnSpc>
                <a:spcPct val="110000"/>
              </a:lnSpc>
              <a:spcBef>
                <a:spcPts val="1000"/>
              </a:spcBef>
              <a:spcAft>
                <a:spcPts val="0"/>
              </a:spcAft>
              <a:buClr>
                <a:schemeClr val="dk1"/>
              </a:buClr>
              <a:buSzPts val="900"/>
              <a:buFont typeface="Arial"/>
              <a:buNone/>
            </a:pPr>
            <a:r>
              <a:t/>
            </a:r>
            <a:endParaRPr sz="2400">
              <a:solidFill>
                <a:schemeClr val="accent1"/>
              </a:solidFill>
              <a:latin typeface="Times New Roman"/>
              <a:ea typeface="Times New Roman"/>
              <a:cs typeface="Times New Roman"/>
              <a:sym typeface="Times New Roman"/>
            </a:endParaRPr>
          </a:p>
          <a:p>
            <a:pPr indent="0" lvl="0" marL="0" rtl="0" algn="l">
              <a:lnSpc>
                <a:spcPct val="110000"/>
              </a:lnSpc>
              <a:spcBef>
                <a:spcPts val="1000"/>
              </a:spcBef>
              <a:spcAft>
                <a:spcPts val="0"/>
              </a:spcAft>
              <a:buSzPts val="900"/>
              <a:buNone/>
            </a:pPr>
            <a:r>
              <a:t/>
            </a:r>
            <a:endParaRPr sz="2800">
              <a:solidFill>
                <a:schemeClr val="accent1"/>
              </a:solidFill>
              <a:latin typeface="Times New Roman"/>
              <a:ea typeface="Times New Roman"/>
              <a:cs typeface="Times New Roman"/>
              <a:sym typeface="Times New Roman"/>
            </a:endParaRPr>
          </a:p>
          <a:p>
            <a:pPr indent="0" lvl="0" marL="0" rtl="0" algn="l">
              <a:lnSpc>
                <a:spcPct val="70000"/>
              </a:lnSpc>
              <a:spcBef>
                <a:spcPts val="1000"/>
              </a:spcBef>
              <a:spcAft>
                <a:spcPts val="0"/>
              </a:spcAft>
              <a:buSzPts val="900"/>
              <a:buNone/>
            </a:pPr>
            <a:r>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855785" y="2686294"/>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IN"/>
              <a:t>THANK YOU</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159" name="Shape 159"/>
        <p:cNvGrpSpPr/>
        <p:nvPr/>
      </p:nvGrpSpPr>
      <p:grpSpPr>
        <a:xfrm>
          <a:off x="0" y="0"/>
          <a:ext cx="0" cy="0"/>
          <a:chOff x="0" y="0"/>
          <a:chExt cx="0" cy="0"/>
        </a:xfrm>
      </p:grpSpPr>
      <p:sp>
        <p:nvSpPr>
          <p:cNvPr id="160" name="Google Shape;16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INTRODUCTION</a:t>
            </a:r>
            <a:endParaRPr/>
          </a:p>
        </p:txBody>
      </p:sp>
      <p:sp>
        <p:nvSpPr>
          <p:cNvPr id="161" name="Google Shape;161;p29"/>
          <p:cNvSpPr txBox="1"/>
          <p:nvPr>
            <p:ph idx="1" type="body"/>
          </p:nvPr>
        </p:nvSpPr>
        <p:spPr>
          <a:xfrm>
            <a:off x="501500" y="1416725"/>
            <a:ext cx="11158500" cy="5077800"/>
          </a:xfrm>
          <a:prstGeom prst="rect">
            <a:avLst/>
          </a:prstGeom>
          <a:noFill/>
          <a:ln>
            <a:noFill/>
          </a:ln>
        </p:spPr>
        <p:txBody>
          <a:bodyPr anchorCtr="0" anchor="t" bIns="45700" lIns="91425" spcFirstLastPara="1" rIns="91425" wrap="square" tIns="45700">
            <a:normAutofit/>
          </a:bodyPr>
          <a:lstStyle/>
          <a:p>
            <a:pPr indent="-387350" lvl="0" marL="457200" rtl="0" algn="l">
              <a:lnSpc>
                <a:spcPct val="150000"/>
              </a:lnSpc>
              <a:spcBef>
                <a:spcPts val="0"/>
              </a:spcBef>
              <a:spcAft>
                <a:spcPts val="0"/>
              </a:spcAft>
              <a:buSzPts val="2500"/>
              <a:buFont typeface="Times New Roman"/>
              <a:buChar char="•"/>
            </a:pPr>
            <a:r>
              <a:rPr lang="en-IN" sz="2500">
                <a:latin typeface="Times New Roman"/>
                <a:ea typeface="Times New Roman"/>
                <a:cs typeface="Times New Roman"/>
                <a:sym typeface="Times New Roman"/>
              </a:rPr>
              <a:t>EDA (Exploratory Data Analysis) is a data analysis technique by which we try to understand the given data and the relationship among those data and also try to find out features , insights and anomalies from the data using statistics and graphical representation. </a:t>
            </a:r>
            <a:endParaRPr sz="2500">
              <a:latin typeface="Times New Roman"/>
              <a:ea typeface="Times New Roman"/>
              <a:cs typeface="Times New Roman"/>
              <a:sym typeface="Times New Roman"/>
            </a:endParaRPr>
          </a:p>
          <a:p>
            <a:pPr indent="-387350" lvl="0" marL="457200" rtl="0" algn="l">
              <a:lnSpc>
                <a:spcPct val="150000"/>
              </a:lnSpc>
              <a:spcBef>
                <a:spcPts val="0"/>
              </a:spcBef>
              <a:spcAft>
                <a:spcPts val="0"/>
              </a:spcAft>
              <a:buSzPts val="2500"/>
              <a:buFont typeface="Times New Roman"/>
              <a:buChar char="•"/>
            </a:pPr>
            <a:r>
              <a:rPr lang="en-IN" sz="2500">
                <a:latin typeface="Times New Roman"/>
                <a:ea typeface="Times New Roman"/>
                <a:cs typeface="Times New Roman"/>
                <a:sym typeface="Times New Roman"/>
              </a:rPr>
              <a:t>Regression is a Supervised learning which predicts a numeric values based on previous observed data . Regression analysis helps for statistical process of estimating the relationship among methane and time .</a:t>
            </a:r>
            <a:endParaRPr sz="2500">
              <a:latin typeface="Times New Roman"/>
              <a:ea typeface="Times New Roman"/>
              <a:cs typeface="Times New Roman"/>
              <a:sym typeface="Times New Roman"/>
            </a:endParaRPr>
          </a:p>
          <a:p>
            <a:pPr indent="-387350" lvl="0" marL="457200" rtl="0" algn="l">
              <a:lnSpc>
                <a:spcPct val="150000"/>
              </a:lnSpc>
              <a:spcBef>
                <a:spcPts val="0"/>
              </a:spcBef>
              <a:spcAft>
                <a:spcPts val="0"/>
              </a:spcAft>
              <a:buSzPts val="2500"/>
              <a:buFont typeface="Times New Roman"/>
              <a:buChar char="•"/>
            </a:pPr>
            <a:r>
              <a:rPr lang="en-IN" sz="2500">
                <a:latin typeface="Times New Roman"/>
                <a:ea typeface="Times New Roman"/>
                <a:cs typeface="Times New Roman"/>
                <a:sym typeface="Times New Roman"/>
              </a:rPr>
              <a:t>Android application helps to alert the concern person by checking the gas value from firebase.</a:t>
            </a:r>
            <a:endParaRPr sz="25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165" name="Shape 165"/>
        <p:cNvGrpSpPr/>
        <p:nvPr/>
      </p:nvGrpSpPr>
      <p:grpSpPr>
        <a:xfrm>
          <a:off x="0" y="0"/>
          <a:ext cx="0" cy="0"/>
          <a:chOff x="0" y="0"/>
          <a:chExt cx="0" cy="0"/>
        </a:xfrm>
      </p:grpSpPr>
      <p:sp>
        <p:nvSpPr>
          <p:cNvPr id="166" name="Google Shape;166;p30"/>
          <p:cNvSpPr txBox="1"/>
          <p:nvPr>
            <p:ph type="title"/>
          </p:nvPr>
        </p:nvSpPr>
        <p:spPr>
          <a:xfrm>
            <a:off x="261258" y="1"/>
            <a:ext cx="10698300" cy="81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n-IN" sz="3600">
                <a:latin typeface="Arial"/>
                <a:ea typeface="Arial"/>
                <a:cs typeface="Arial"/>
                <a:sym typeface="Arial"/>
              </a:rPr>
              <a:t>LITERATURE SURVEY</a:t>
            </a:r>
            <a:endParaRPr/>
          </a:p>
        </p:txBody>
      </p:sp>
      <p:graphicFrame>
        <p:nvGraphicFramePr>
          <p:cNvPr id="167" name="Google Shape;167;p30"/>
          <p:cNvGraphicFramePr/>
          <p:nvPr/>
        </p:nvGraphicFramePr>
        <p:xfrm>
          <a:off x="261257" y="578490"/>
          <a:ext cx="3000000" cy="3000000"/>
        </p:xfrm>
        <a:graphic>
          <a:graphicData uri="http://schemas.openxmlformats.org/drawingml/2006/table">
            <a:tbl>
              <a:tblPr bandRow="1" firstRow="1">
                <a:noFill/>
                <a:tableStyleId>{A2D0F0AE-BF19-4FFF-BCA3-02215EE07B42}</a:tableStyleId>
              </a:tblPr>
              <a:tblGrid>
                <a:gridCol w="706475"/>
                <a:gridCol w="3388375"/>
                <a:gridCol w="2353675"/>
                <a:gridCol w="2411200"/>
                <a:gridCol w="2380425"/>
              </a:tblGrid>
              <a:tr h="656375">
                <a:tc>
                  <a:txBody>
                    <a:bodyPr/>
                    <a:lstStyle/>
                    <a:p>
                      <a:pPr indent="0" lvl="0" marL="0" marR="0" rtl="0" algn="ctr">
                        <a:spcBef>
                          <a:spcPts val="0"/>
                        </a:spcBef>
                        <a:spcAft>
                          <a:spcPts val="0"/>
                        </a:spcAft>
                        <a:buNone/>
                      </a:pPr>
                      <a:r>
                        <a:rPr lang="en-IN" sz="2000" u="none" cap="none" strike="noStrike">
                          <a:solidFill>
                            <a:schemeClr val="dk1"/>
                          </a:solidFill>
                        </a:rPr>
                        <a:t>S.no</a:t>
                      </a:r>
                      <a:endParaRPr sz="2000" u="none" cap="none" strike="noStrike">
                        <a:solidFill>
                          <a:schemeClr val="dk1"/>
                        </a:solidFill>
                        <a:latin typeface="Arial Black"/>
                        <a:ea typeface="Arial Black"/>
                        <a:cs typeface="Arial Black"/>
                        <a:sym typeface="Arial Black"/>
                      </a:endParaRPr>
                    </a:p>
                  </a:txBody>
                  <a:tcPr marT="45725" marB="45725" marR="91475" marL="91475"/>
                </a:tc>
                <a:tc>
                  <a:txBody>
                    <a:bodyPr/>
                    <a:lstStyle/>
                    <a:p>
                      <a:pPr indent="0" lvl="0" marL="0" marR="0" rtl="0" algn="ctr">
                        <a:lnSpc>
                          <a:spcPct val="100000"/>
                        </a:lnSpc>
                        <a:spcBef>
                          <a:spcPts val="0"/>
                        </a:spcBef>
                        <a:spcAft>
                          <a:spcPts val="0"/>
                        </a:spcAft>
                        <a:buClr>
                          <a:schemeClr val="dk1"/>
                        </a:buClr>
                        <a:buSzPts val="2000"/>
                        <a:buFont typeface="Calibri"/>
                        <a:buNone/>
                      </a:pPr>
                      <a:r>
                        <a:rPr lang="en-IN" sz="2000" u="none" cap="none" strike="noStrike">
                          <a:solidFill>
                            <a:schemeClr val="dk1"/>
                          </a:solidFill>
                        </a:rPr>
                        <a:t> Title</a:t>
                      </a:r>
                      <a:endParaRPr sz="1500"/>
                    </a:p>
                    <a:p>
                      <a:pPr indent="0" lvl="0" marL="0" marR="0" rtl="0" algn="l">
                        <a:spcBef>
                          <a:spcPts val="0"/>
                        </a:spcBef>
                        <a:spcAft>
                          <a:spcPts val="0"/>
                        </a:spcAft>
                        <a:buNone/>
                      </a:pPr>
                      <a:r>
                        <a:t/>
                      </a:r>
                      <a:endParaRPr sz="1900"/>
                    </a:p>
                  </a:txBody>
                  <a:tcPr marT="45725" marB="45725" marR="91475" marL="91475"/>
                </a:tc>
                <a:tc>
                  <a:txBody>
                    <a:bodyPr/>
                    <a:lstStyle/>
                    <a:p>
                      <a:pPr indent="0" lvl="0" marL="0" marR="0" rtl="0" algn="ctr">
                        <a:spcBef>
                          <a:spcPts val="0"/>
                        </a:spcBef>
                        <a:spcAft>
                          <a:spcPts val="0"/>
                        </a:spcAft>
                        <a:buNone/>
                      </a:pPr>
                      <a:r>
                        <a:rPr lang="en-IN" sz="2000">
                          <a:solidFill>
                            <a:schemeClr val="dk1"/>
                          </a:solidFill>
                        </a:rPr>
                        <a:t>Details</a:t>
                      </a:r>
                      <a:endParaRPr sz="2000">
                        <a:solidFill>
                          <a:schemeClr val="dk1"/>
                        </a:solidFill>
                        <a:latin typeface="Arial Black"/>
                        <a:ea typeface="Arial Black"/>
                        <a:cs typeface="Arial Black"/>
                        <a:sym typeface="Arial Black"/>
                      </a:endParaRPr>
                    </a:p>
                  </a:txBody>
                  <a:tcPr marT="45725" marB="45725" marR="91475" marL="91475"/>
                </a:tc>
                <a:tc>
                  <a:txBody>
                    <a:bodyPr/>
                    <a:lstStyle/>
                    <a:p>
                      <a:pPr indent="0" lvl="0" marL="0" marR="0" rtl="0" algn="ctr">
                        <a:lnSpc>
                          <a:spcPct val="100000"/>
                        </a:lnSpc>
                        <a:spcBef>
                          <a:spcPts val="0"/>
                        </a:spcBef>
                        <a:spcAft>
                          <a:spcPts val="0"/>
                        </a:spcAft>
                        <a:buClr>
                          <a:schemeClr val="dk1"/>
                        </a:buClr>
                        <a:buSzPts val="2000"/>
                        <a:buFont typeface="Calibri"/>
                        <a:buNone/>
                      </a:pPr>
                      <a:r>
                        <a:rPr lang="en-IN" sz="2000">
                          <a:solidFill>
                            <a:schemeClr val="dk1"/>
                          </a:solidFill>
                        </a:rPr>
                        <a:t>Objective</a:t>
                      </a:r>
                      <a:endParaRPr sz="1500"/>
                    </a:p>
                    <a:p>
                      <a:pPr indent="0" lvl="0" marL="0" marR="0" rtl="0" algn="l">
                        <a:spcBef>
                          <a:spcPts val="0"/>
                        </a:spcBef>
                        <a:spcAft>
                          <a:spcPts val="0"/>
                        </a:spcAft>
                        <a:buNone/>
                      </a:pPr>
                      <a:r>
                        <a:t/>
                      </a:r>
                      <a:endParaRPr sz="1900"/>
                    </a:p>
                  </a:txBody>
                  <a:tcPr marT="45725" marB="45725" marR="91475" marL="91475"/>
                </a:tc>
                <a:tc>
                  <a:txBody>
                    <a:bodyPr/>
                    <a:lstStyle/>
                    <a:p>
                      <a:pPr indent="0" lvl="0" marL="0" marR="0" rtl="0" algn="ctr">
                        <a:spcBef>
                          <a:spcPts val="0"/>
                        </a:spcBef>
                        <a:spcAft>
                          <a:spcPts val="0"/>
                        </a:spcAft>
                        <a:buNone/>
                      </a:pPr>
                      <a:r>
                        <a:rPr lang="en-IN" sz="2000">
                          <a:solidFill>
                            <a:schemeClr val="dk1"/>
                          </a:solidFill>
                        </a:rPr>
                        <a:t>Type and  link</a:t>
                      </a:r>
                      <a:endParaRPr sz="2000">
                        <a:solidFill>
                          <a:schemeClr val="dk1"/>
                        </a:solidFill>
                        <a:latin typeface="Arial Black"/>
                        <a:ea typeface="Arial Black"/>
                        <a:cs typeface="Arial Black"/>
                        <a:sym typeface="Arial Black"/>
                      </a:endParaRPr>
                    </a:p>
                  </a:txBody>
                  <a:tcPr marT="45725" marB="45725" marR="91475" marL="91475"/>
                </a:tc>
              </a:tr>
              <a:tr h="2251725">
                <a:tc>
                  <a:txBody>
                    <a:bodyPr/>
                    <a:lstStyle/>
                    <a:p>
                      <a:pPr indent="0" lvl="0" marL="0" marR="0" rtl="0" algn="l">
                        <a:spcBef>
                          <a:spcPts val="0"/>
                        </a:spcBef>
                        <a:spcAft>
                          <a:spcPts val="0"/>
                        </a:spcAft>
                        <a:buNone/>
                      </a:pPr>
                      <a:r>
                        <a:rPr lang="en-IN" sz="1900"/>
                        <a:t>1.</a:t>
                      </a:r>
                      <a:endParaRPr sz="1900"/>
                    </a:p>
                  </a:txBody>
                  <a:tcPr marT="45725" marB="45725" marR="91475" marL="91475"/>
                </a:tc>
                <a:tc>
                  <a:txBody>
                    <a:bodyPr/>
                    <a:lstStyle/>
                    <a:p>
                      <a:pPr indent="0" lvl="0" marL="0" marR="0" rtl="0" algn="l">
                        <a:lnSpc>
                          <a:spcPct val="150000"/>
                        </a:lnSpc>
                        <a:spcBef>
                          <a:spcPts val="0"/>
                        </a:spcBef>
                        <a:spcAft>
                          <a:spcPts val="0"/>
                        </a:spcAft>
                        <a:buNone/>
                      </a:pPr>
                      <a:r>
                        <a:rPr lang="en-IN" sz="1900">
                          <a:latin typeface="Arial"/>
                          <a:ea typeface="Arial"/>
                          <a:cs typeface="Arial"/>
                          <a:sym typeface="Arial"/>
                        </a:rPr>
                        <a:t>The Why And How Of Exploratory Data Analysis In Python</a:t>
                      </a:r>
                      <a:endParaRPr sz="1900">
                        <a:latin typeface="Arial"/>
                        <a:ea typeface="Arial"/>
                        <a:cs typeface="Arial"/>
                        <a:sym typeface="Arial"/>
                      </a:endParaRPr>
                    </a:p>
                  </a:txBody>
                  <a:tcPr marT="45725" marB="45725" marR="91475" marL="91475"/>
                </a:tc>
                <a:tc>
                  <a:txBody>
                    <a:bodyPr/>
                    <a:lstStyle/>
                    <a:p>
                      <a:pPr indent="0" lvl="0" marL="0" marR="0" rtl="0" algn="l">
                        <a:lnSpc>
                          <a:spcPct val="100000"/>
                        </a:lnSpc>
                        <a:spcBef>
                          <a:spcPts val="0"/>
                        </a:spcBef>
                        <a:spcAft>
                          <a:spcPts val="0"/>
                        </a:spcAft>
                        <a:buClr>
                          <a:schemeClr val="dk1"/>
                        </a:buClr>
                        <a:buSzPts val="1900"/>
                        <a:buFont typeface="Arial"/>
                        <a:buNone/>
                      </a:pPr>
                      <a:r>
                        <a:rPr b="1" i="0" lang="en-IN" sz="1900">
                          <a:solidFill>
                            <a:schemeClr val="dk1"/>
                          </a:solidFill>
                          <a:latin typeface="Arial"/>
                          <a:ea typeface="Arial"/>
                          <a:cs typeface="Arial"/>
                          <a:sym typeface="Arial"/>
                        </a:rPr>
                        <a:t>Publisher </a:t>
                      </a:r>
                      <a:r>
                        <a:rPr b="0" i="0" lang="en-IN" sz="1900">
                          <a:solidFill>
                            <a:schemeClr val="dk1"/>
                          </a:solidFill>
                          <a:latin typeface="Arial"/>
                          <a:ea typeface="Arial"/>
                          <a:cs typeface="Arial"/>
                          <a:sym typeface="Arial"/>
                        </a:rPr>
                        <a:t>:</a:t>
                      </a:r>
                      <a:endParaRPr b="0" i="0" sz="1900" cap="none">
                        <a:solidFill>
                          <a:schemeClr val="dk1"/>
                        </a:solidFill>
                        <a:latin typeface="Arial"/>
                        <a:ea typeface="Arial"/>
                        <a:cs typeface="Arial"/>
                        <a:sym typeface="Arial"/>
                      </a:endParaRPr>
                    </a:p>
                    <a:p>
                      <a:pPr indent="0" lvl="0" marL="0" marR="0" rtl="0" algn="l">
                        <a:spcBef>
                          <a:spcPts val="0"/>
                        </a:spcBef>
                        <a:spcAft>
                          <a:spcPts val="0"/>
                        </a:spcAft>
                        <a:buNone/>
                      </a:pPr>
                      <a:r>
                        <a:rPr lang="en-IN" sz="1900"/>
                        <a:t>edureka</a:t>
                      </a:r>
                      <a:endParaRPr sz="1500"/>
                    </a:p>
                    <a:p>
                      <a:pPr indent="0" lvl="0" marL="0" marR="0" rtl="0" algn="l">
                        <a:spcBef>
                          <a:spcPts val="0"/>
                        </a:spcBef>
                        <a:spcAft>
                          <a:spcPts val="0"/>
                        </a:spcAft>
                        <a:buNone/>
                      </a:pPr>
                      <a:r>
                        <a:t/>
                      </a:r>
                      <a:endParaRPr sz="1900">
                        <a:latin typeface="Arial"/>
                        <a:ea typeface="Arial"/>
                        <a:cs typeface="Arial"/>
                        <a:sym typeface="Arial"/>
                      </a:endParaRPr>
                    </a:p>
                    <a:p>
                      <a:pPr indent="0" lvl="0" marL="0" marR="0" rtl="0" algn="l">
                        <a:spcBef>
                          <a:spcPts val="0"/>
                        </a:spcBef>
                        <a:spcAft>
                          <a:spcPts val="0"/>
                        </a:spcAft>
                        <a:buNone/>
                      </a:pPr>
                      <a:r>
                        <a:t/>
                      </a:r>
                      <a:endParaRPr sz="1500"/>
                    </a:p>
                  </a:txBody>
                  <a:tcPr marT="45725" marB="45725" marR="91475" marL="91475"/>
                </a:tc>
                <a:tc>
                  <a:txBody>
                    <a:bodyPr/>
                    <a:lstStyle/>
                    <a:p>
                      <a:pPr indent="0" lvl="0" marL="0" marR="0" rtl="0" algn="l">
                        <a:spcBef>
                          <a:spcPts val="0"/>
                        </a:spcBef>
                        <a:spcAft>
                          <a:spcPts val="0"/>
                        </a:spcAft>
                        <a:buNone/>
                      </a:pPr>
                      <a:r>
                        <a:rPr lang="en-IN" sz="1600">
                          <a:latin typeface="Arial"/>
                          <a:ea typeface="Arial"/>
                          <a:cs typeface="Arial"/>
                          <a:sym typeface="Arial"/>
                        </a:rPr>
                        <a:t>In this article,they have explained about Exploratory Data Analysis </a:t>
                      </a:r>
                      <a:endParaRPr sz="1600">
                        <a:latin typeface="Arial"/>
                        <a:ea typeface="Arial"/>
                        <a:cs typeface="Arial"/>
                        <a:sym typeface="Arial"/>
                      </a:endParaRPr>
                    </a:p>
                    <a:p>
                      <a:pPr indent="0" lvl="0" marL="0" marR="0" rtl="0" algn="l">
                        <a:spcBef>
                          <a:spcPts val="0"/>
                        </a:spcBef>
                        <a:spcAft>
                          <a:spcPts val="0"/>
                        </a:spcAft>
                        <a:buClr>
                          <a:srgbClr val="000000"/>
                        </a:buClr>
                        <a:buFont typeface="Arial"/>
                        <a:buNone/>
                      </a:pPr>
                      <a:r>
                        <a:t/>
                      </a:r>
                      <a:endParaRPr sz="1600">
                        <a:latin typeface="Arial"/>
                        <a:ea typeface="Arial"/>
                        <a:cs typeface="Arial"/>
                        <a:sym typeface="Arial"/>
                      </a:endParaRPr>
                    </a:p>
                  </a:txBody>
                  <a:tcPr marT="45725" marB="45725" marR="91475" marL="91475"/>
                </a:tc>
                <a:tc>
                  <a:txBody>
                    <a:bodyPr/>
                    <a:lstStyle/>
                    <a:p>
                      <a:pPr indent="0" lvl="0" marL="0" marR="0" rtl="0" algn="l">
                        <a:spcBef>
                          <a:spcPts val="0"/>
                        </a:spcBef>
                        <a:spcAft>
                          <a:spcPts val="0"/>
                        </a:spcAft>
                        <a:buNone/>
                      </a:pPr>
                      <a:r>
                        <a:rPr lang="en-IN" sz="1900" u="sng">
                          <a:solidFill>
                            <a:schemeClr val="hlink"/>
                          </a:solidFill>
                          <a:hlinkClick r:id="rId3"/>
                        </a:rPr>
                        <a:t>https://www.edureka.co/blog/exploratory-data-analysis-in-python/</a:t>
                      </a:r>
                      <a:endParaRPr sz="1900"/>
                    </a:p>
                  </a:txBody>
                  <a:tcPr marT="45725" marB="45725" marR="91475" marL="91475"/>
                </a:tc>
              </a:tr>
              <a:tr h="2909525">
                <a:tc>
                  <a:txBody>
                    <a:bodyPr/>
                    <a:lstStyle/>
                    <a:p>
                      <a:pPr indent="0" lvl="0" marL="0" marR="0" rtl="0" algn="l">
                        <a:spcBef>
                          <a:spcPts val="0"/>
                        </a:spcBef>
                        <a:spcAft>
                          <a:spcPts val="0"/>
                        </a:spcAft>
                        <a:buNone/>
                      </a:pPr>
                      <a:r>
                        <a:rPr lang="en-IN" sz="1900"/>
                        <a:t>2.</a:t>
                      </a:r>
                      <a:endParaRPr sz="1900"/>
                    </a:p>
                  </a:txBody>
                  <a:tcPr marT="45725" marB="45725" marR="91475" marL="91475">
                    <a:solidFill>
                      <a:srgbClr val="CDD4EA"/>
                    </a:solidFill>
                  </a:tcPr>
                </a:tc>
                <a:tc>
                  <a:txBody>
                    <a:bodyPr/>
                    <a:lstStyle/>
                    <a:p>
                      <a:pPr indent="0" lvl="0" marL="0" marR="0" rtl="0" algn="l">
                        <a:lnSpc>
                          <a:spcPct val="150000"/>
                        </a:lnSpc>
                        <a:spcBef>
                          <a:spcPts val="0"/>
                        </a:spcBef>
                        <a:spcAft>
                          <a:spcPts val="0"/>
                        </a:spcAft>
                        <a:buNone/>
                      </a:pPr>
                      <a:r>
                        <a:rPr lang="en-IN" sz="1900">
                          <a:latin typeface="Arial"/>
                          <a:ea typeface="Arial"/>
                          <a:cs typeface="Arial"/>
                          <a:sym typeface="Arial"/>
                        </a:rPr>
                        <a:t>A Beginner’s Guide to Exploratory Data Analysis with Linear Regression — Part 1</a:t>
                      </a:r>
                      <a:endParaRPr sz="1900">
                        <a:latin typeface="Arial"/>
                        <a:ea typeface="Arial"/>
                        <a:cs typeface="Arial"/>
                        <a:sym typeface="Arial"/>
                      </a:endParaRPr>
                    </a:p>
                  </a:txBody>
                  <a:tcPr marT="45725" marB="45725" marR="91475" marL="91475">
                    <a:solidFill>
                      <a:srgbClr val="CDD4EA"/>
                    </a:solidFill>
                  </a:tcPr>
                </a:tc>
                <a:tc>
                  <a:txBody>
                    <a:bodyPr/>
                    <a:lstStyle/>
                    <a:p>
                      <a:pPr indent="0" lvl="0" marL="0" marR="0" rtl="0" algn="l">
                        <a:spcBef>
                          <a:spcPts val="0"/>
                        </a:spcBef>
                        <a:spcAft>
                          <a:spcPts val="0"/>
                        </a:spcAft>
                        <a:buNone/>
                      </a:pPr>
                      <a:r>
                        <a:rPr b="1" lang="en-IN" sz="1900">
                          <a:latin typeface="Arial"/>
                          <a:ea typeface="Arial"/>
                          <a:cs typeface="Arial"/>
                          <a:sym typeface="Arial"/>
                        </a:rPr>
                        <a:t>Publisher </a:t>
                      </a:r>
                      <a:r>
                        <a:rPr lang="en-IN" sz="1900">
                          <a:latin typeface="Arial"/>
                          <a:ea typeface="Arial"/>
                          <a:cs typeface="Arial"/>
                          <a:sym typeface="Arial"/>
                        </a:rPr>
                        <a:t>:</a:t>
                      </a:r>
                      <a:endParaRPr sz="1900">
                        <a:latin typeface="Arial"/>
                        <a:ea typeface="Arial"/>
                        <a:cs typeface="Arial"/>
                        <a:sym typeface="Arial"/>
                      </a:endParaRPr>
                    </a:p>
                    <a:p>
                      <a:pPr indent="0" lvl="0" marL="0" marR="0" rtl="0" algn="l">
                        <a:spcBef>
                          <a:spcPts val="0"/>
                        </a:spcBef>
                        <a:spcAft>
                          <a:spcPts val="0"/>
                        </a:spcAft>
                        <a:buNone/>
                      </a:pPr>
                      <a:r>
                        <a:rPr lang="en-IN" sz="1900">
                          <a:latin typeface="Arial"/>
                          <a:ea typeface="Arial"/>
                          <a:cs typeface="Arial"/>
                          <a:sym typeface="Arial"/>
                        </a:rPr>
                        <a:t>Medium</a:t>
                      </a:r>
                      <a:endParaRPr sz="1900">
                        <a:latin typeface="Arial"/>
                        <a:ea typeface="Arial"/>
                        <a:cs typeface="Arial"/>
                        <a:sym typeface="Arial"/>
                      </a:endParaRPr>
                    </a:p>
                    <a:p>
                      <a:pPr indent="0" lvl="0" marL="0" marR="0" rtl="0" algn="l">
                        <a:spcBef>
                          <a:spcPts val="0"/>
                        </a:spcBef>
                        <a:spcAft>
                          <a:spcPts val="0"/>
                        </a:spcAft>
                        <a:buNone/>
                      </a:pPr>
                      <a:r>
                        <a:t/>
                      </a:r>
                      <a:endParaRPr sz="1300">
                        <a:latin typeface="Arial"/>
                        <a:ea typeface="Arial"/>
                        <a:cs typeface="Arial"/>
                        <a:sym typeface="Arial"/>
                      </a:endParaRPr>
                    </a:p>
                    <a:p>
                      <a:pPr indent="0" lvl="0" marL="0" marR="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Clr>
                          <a:schemeClr val="dk1"/>
                        </a:buClr>
                        <a:buFont typeface="Arial"/>
                        <a:buNone/>
                      </a:pPr>
                      <a:r>
                        <a:t/>
                      </a:r>
                      <a:endParaRPr sz="1600">
                        <a:latin typeface="Arial"/>
                        <a:ea typeface="Arial"/>
                        <a:cs typeface="Arial"/>
                        <a:sym typeface="Arial"/>
                      </a:endParaRPr>
                    </a:p>
                  </a:txBody>
                  <a:tcPr marT="45725" marB="45725" marR="91475" marL="91475">
                    <a:solidFill>
                      <a:srgbClr val="CDD4EA"/>
                    </a:solidFill>
                  </a:tcPr>
                </a:tc>
                <a:tc>
                  <a:txBody>
                    <a:bodyPr/>
                    <a:lstStyle/>
                    <a:p>
                      <a:pPr indent="0" lvl="0" marL="0" marR="0" rtl="0" algn="l">
                        <a:spcBef>
                          <a:spcPts val="0"/>
                        </a:spcBef>
                        <a:spcAft>
                          <a:spcPts val="0"/>
                        </a:spcAft>
                        <a:buNone/>
                      </a:pPr>
                      <a:r>
                        <a:rPr lang="en-IN" sz="1800">
                          <a:latin typeface="Arial"/>
                          <a:ea typeface="Arial"/>
                          <a:cs typeface="Arial"/>
                          <a:sym typeface="Arial"/>
                        </a:rPr>
                        <a:t>In this article,they have explained about EDA with  linear regression analysis</a:t>
                      </a:r>
                      <a:endParaRPr sz="1800">
                        <a:latin typeface="Arial"/>
                        <a:ea typeface="Arial"/>
                        <a:cs typeface="Arial"/>
                        <a:sym typeface="Arial"/>
                      </a:endParaRPr>
                    </a:p>
                  </a:txBody>
                  <a:tcPr marT="45725" marB="45725" marR="91475" marL="91475">
                    <a:solidFill>
                      <a:srgbClr val="CDD4EA"/>
                    </a:solidFill>
                  </a:tcPr>
                </a:tc>
                <a:tc>
                  <a:txBody>
                    <a:bodyPr/>
                    <a:lstStyle/>
                    <a:p>
                      <a:pPr indent="0" lvl="0" marL="0" marR="0" rtl="0" algn="l">
                        <a:spcBef>
                          <a:spcPts val="0"/>
                        </a:spcBef>
                        <a:spcAft>
                          <a:spcPts val="0"/>
                        </a:spcAft>
                        <a:buNone/>
                      </a:pPr>
                      <a:r>
                        <a:rPr lang="en-IN" sz="1900" u="sng">
                          <a:solidFill>
                            <a:schemeClr val="hlink"/>
                          </a:solidFill>
                          <a:latin typeface="Arial"/>
                          <a:ea typeface="Arial"/>
                          <a:cs typeface="Arial"/>
                          <a:sym typeface="Arial"/>
                          <a:hlinkClick r:id="rId4"/>
                        </a:rPr>
                        <a:t>https://blog.exploratory.io/a-practical-guide-of-exploratory-data-analysis-with-linear-regression-part-1-9f3a182d7a92</a:t>
                      </a:r>
                      <a:endParaRPr sz="1900"/>
                    </a:p>
                  </a:txBody>
                  <a:tcPr marT="45725" marB="45725" marR="91475" marL="91475">
                    <a:solidFill>
                      <a:srgbClr val="CDD4EA"/>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171" name="Shape 171"/>
        <p:cNvGrpSpPr/>
        <p:nvPr/>
      </p:nvGrpSpPr>
      <p:grpSpPr>
        <a:xfrm>
          <a:off x="0" y="0"/>
          <a:ext cx="0" cy="0"/>
          <a:chOff x="0" y="0"/>
          <a:chExt cx="0" cy="0"/>
        </a:xfrm>
      </p:grpSpPr>
      <p:graphicFrame>
        <p:nvGraphicFramePr>
          <p:cNvPr id="172" name="Google Shape;172;p31"/>
          <p:cNvGraphicFramePr/>
          <p:nvPr/>
        </p:nvGraphicFramePr>
        <p:xfrm>
          <a:off x="158931" y="561975"/>
          <a:ext cx="3000000" cy="3000000"/>
        </p:xfrm>
        <a:graphic>
          <a:graphicData uri="http://schemas.openxmlformats.org/drawingml/2006/table">
            <a:tbl>
              <a:tblPr bandRow="1" firstRow="1">
                <a:noFill/>
                <a:tableStyleId>{A2D0F0AE-BF19-4FFF-BCA3-02215EE07B42}</a:tableStyleId>
              </a:tblPr>
              <a:tblGrid>
                <a:gridCol w="1091325"/>
                <a:gridCol w="3660825"/>
                <a:gridCol w="2384375"/>
                <a:gridCol w="2378875"/>
                <a:gridCol w="2378875"/>
              </a:tblGrid>
              <a:tr h="742825">
                <a:tc>
                  <a:txBody>
                    <a:bodyPr/>
                    <a:lstStyle/>
                    <a:p>
                      <a:pPr indent="0" lvl="0" marL="0" marR="0" rtl="0" algn="ctr">
                        <a:lnSpc>
                          <a:spcPct val="100000"/>
                        </a:lnSpc>
                        <a:spcBef>
                          <a:spcPts val="0"/>
                        </a:spcBef>
                        <a:spcAft>
                          <a:spcPts val="0"/>
                        </a:spcAft>
                        <a:buClr>
                          <a:schemeClr val="dk1"/>
                        </a:buClr>
                        <a:buSzPts val="2000"/>
                        <a:buFont typeface="Calibri"/>
                        <a:buNone/>
                      </a:pPr>
                      <a:r>
                        <a:rPr lang="en-IN" sz="2000">
                          <a:solidFill>
                            <a:schemeClr val="dk1"/>
                          </a:solidFill>
                          <a:latin typeface="Calibri"/>
                          <a:ea typeface="Calibri"/>
                          <a:cs typeface="Calibri"/>
                          <a:sym typeface="Calibri"/>
                        </a:rPr>
                        <a:t>S.No</a:t>
                      </a:r>
                      <a:endParaRPr sz="2000">
                        <a:solidFill>
                          <a:schemeClr val="dk1"/>
                        </a:solidFill>
                        <a:latin typeface="Calibri"/>
                        <a:ea typeface="Calibri"/>
                        <a:cs typeface="Calibri"/>
                        <a:sym typeface="Calibri"/>
                      </a:endParaRPr>
                    </a:p>
                  </a:txBody>
                  <a:tcPr marT="45725" marB="45725" marR="91475" marL="91475"/>
                </a:tc>
                <a:tc>
                  <a:txBody>
                    <a:bodyPr/>
                    <a:lstStyle/>
                    <a:p>
                      <a:pPr indent="0" lvl="0" marL="0" marR="0" rtl="0" algn="ctr">
                        <a:lnSpc>
                          <a:spcPct val="100000"/>
                        </a:lnSpc>
                        <a:spcBef>
                          <a:spcPts val="0"/>
                        </a:spcBef>
                        <a:spcAft>
                          <a:spcPts val="0"/>
                        </a:spcAft>
                        <a:buClr>
                          <a:schemeClr val="dk1"/>
                        </a:buClr>
                        <a:buSzPts val="2000"/>
                        <a:buFont typeface="Calibri"/>
                        <a:buNone/>
                      </a:pPr>
                      <a:r>
                        <a:rPr lang="en-IN" sz="2000">
                          <a:solidFill>
                            <a:schemeClr val="dk1"/>
                          </a:solidFill>
                        </a:rPr>
                        <a:t> Title</a:t>
                      </a:r>
                      <a:endParaRPr sz="1500"/>
                    </a:p>
                    <a:p>
                      <a:pPr indent="0" lvl="0" marL="0" marR="0" rtl="0" algn="l">
                        <a:spcBef>
                          <a:spcPts val="0"/>
                        </a:spcBef>
                        <a:spcAft>
                          <a:spcPts val="0"/>
                        </a:spcAft>
                        <a:buNone/>
                      </a:pPr>
                      <a:r>
                        <a:t/>
                      </a:r>
                      <a:endParaRPr sz="1900"/>
                    </a:p>
                  </a:txBody>
                  <a:tcPr marT="45725" marB="45725" marR="91475" marL="91475"/>
                </a:tc>
                <a:tc>
                  <a:txBody>
                    <a:bodyPr/>
                    <a:lstStyle/>
                    <a:p>
                      <a:pPr indent="0" lvl="0" marL="0" marR="0" rtl="0" algn="ctr">
                        <a:lnSpc>
                          <a:spcPct val="100000"/>
                        </a:lnSpc>
                        <a:spcBef>
                          <a:spcPts val="0"/>
                        </a:spcBef>
                        <a:spcAft>
                          <a:spcPts val="0"/>
                        </a:spcAft>
                        <a:buClr>
                          <a:schemeClr val="dk1"/>
                        </a:buClr>
                        <a:buSzPts val="2000"/>
                        <a:buFont typeface="Calibri"/>
                        <a:buNone/>
                      </a:pPr>
                      <a:r>
                        <a:rPr lang="en-IN" sz="2000">
                          <a:solidFill>
                            <a:schemeClr val="dk1"/>
                          </a:solidFill>
                        </a:rPr>
                        <a:t>Details</a:t>
                      </a:r>
                      <a:endParaRPr sz="2000">
                        <a:solidFill>
                          <a:schemeClr val="dk1"/>
                        </a:solidFill>
                        <a:latin typeface="Arial Black"/>
                        <a:ea typeface="Arial Black"/>
                        <a:cs typeface="Arial Black"/>
                        <a:sym typeface="Arial Black"/>
                      </a:endParaRPr>
                    </a:p>
                    <a:p>
                      <a:pPr indent="0" lvl="0" marL="0" marR="0" rtl="0" algn="l">
                        <a:spcBef>
                          <a:spcPts val="0"/>
                        </a:spcBef>
                        <a:spcAft>
                          <a:spcPts val="0"/>
                        </a:spcAft>
                        <a:buNone/>
                      </a:pPr>
                      <a:r>
                        <a:t/>
                      </a:r>
                      <a:endParaRPr sz="1900"/>
                    </a:p>
                  </a:txBody>
                  <a:tcPr marT="45725" marB="45725" marR="91475" marL="91475"/>
                </a:tc>
                <a:tc>
                  <a:txBody>
                    <a:bodyPr/>
                    <a:lstStyle/>
                    <a:p>
                      <a:pPr indent="0" lvl="0" marL="0" marR="0" rtl="0" algn="ctr">
                        <a:lnSpc>
                          <a:spcPct val="100000"/>
                        </a:lnSpc>
                        <a:spcBef>
                          <a:spcPts val="0"/>
                        </a:spcBef>
                        <a:spcAft>
                          <a:spcPts val="0"/>
                        </a:spcAft>
                        <a:buClr>
                          <a:schemeClr val="dk1"/>
                        </a:buClr>
                        <a:buSzPts val="2000"/>
                        <a:buFont typeface="Calibri"/>
                        <a:buNone/>
                      </a:pPr>
                      <a:r>
                        <a:rPr lang="en-IN" sz="2000">
                          <a:solidFill>
                            <a:schemeClr val="dk1"/>
                          </a:solidFill>
                        </a:rPr>
                        <a:t>Objective</a:t>
                      </a:r>
                      <a:endParaRPr sz="1500"/>
                    </a:p>
                    <a:p>
                      <a:pPr indent="0" lvl="0" marL="0" marR="0" rtl="0" algn="l">
                        <a:spcBef>
                          <a:spcPts val="0"/>
                        </a:spcBef>
                        <a:spcAft>
                          <a:spcPts val="0"/>
                        </a:spcAft>
                        <a:buNone/>
                      </a:pPr>
                      <a:r>
                        <a:t/>
                      </a:r>
                      <a:endParaRPr sz="1900"/>
                    </a:p>
                  </a:txBody>
                  <a:tcPr marT="45725" marB="45725" marR="91475" marL="91475"/>
                </a:tc>
                <a:tc>
                  <a:txBody>
                    <a:bodyPr/>
                    <a:lstStyle/>
                    <a:p>
                      <a:pPr indent="0" lvl="0" marL="0" marR="0" rtl="0" algn="ctr">
                        <a:lnSpc>
                          <a:spcPct val="100000"/>
                        </a:lnSpc>
                        <a:spcBef>
                          <a:spcPts val="0"/>
                        </a:spcBef>
                        <a:spcAft>
                          <a:spcPts val="0"/>
                        </a:spcAft>
                        <a:buClr>
                          <a:schemeClr val="dk1"/>
                        </a:buClr>
                        <a:buSzPts val="2000"/>
                        <a:buFont typeface="Calibri"/>
                        <a:buNone/>
                      </a:pPr>
                      <a:r>
                        <a:rPr lang="en-IN" sz="2000">
                          <a:solidFill>
                            <a:schemeClr val="dk1"/>
                          </a:solidFill>
                        </a:rPr>
                        <a:t>Type and  link</a:t>
                      </a:r>
                      <a:endParaRPr sz="2000">
                        <a:solidFill>
                          <a:schemeClr val="dk1"/>
                        </a:solidFill>
                        <a:latin typeface="Arial Black"/>
                        <a:ea typeface="Arial Black"/>
                        <a:cs typeface="Arial Black"/>
                        <a:sym typeface="Arial Black"/>
                      </a:endParaRPr>
                    </a:p>
                    <a:p>
                      <a:pPr indent="0" lvl="0" marL="0" marR="0" rtl="0" algn="l">
                        <a:spcBef>
                          <a:spcPts val="0"/>
                        </a:spcBef>
                        <a:spcAft>
                          <a:spcPts val="0"/>
                        </a:spcAft>
                        <a:buNone/>
                      </a:pPr>
                      <a:r>
                        <a:t/>
                      </a:r>
                      <a:endParaRPr sz="1900"/>
                    </a:p>
                  </a:txBody>
                  <a:tcPr marT="45725" marB="45725" marR="91475" marL="91475"/>
                </a:tc>
              </a:tr>
              <a:tr h="2935200">
                <a:tc>
                  <a:txBody>
                    <a:bodyPr/>
                    <a:lstStyle/>
                    <a:p>
                      <a:pPr indent="0" lvl="0" marL="0" marR="0" rtl="0" algn="l">
                        <a:spcBef>
                          <a:spcPts val="0"/>
                        </a:spcBef>
                        <a:spcAft>
                          <a:spcPts val="0"/>
                        </a:spcAft>
                        <a:buNone/>
                      </a:pPr>
                      <a:r>
                        <a:rPr lang="en-IN" sz="1900"/>
                        <a:t>3.</a:t>
                      </a:r>
                      <a:endParaRPr sz="1900"/>
                    </a:p>
                  </a:txBody>
                  <a:tcPr marT="45725" marB="45725" marR="91475" marL="91475"/>
                </a:tc>
                <a:tc>
                  <a:txBody>
                    <a:bodyPr/>
                    <a:lstStyle/>
                    <a:p>
                      <a:pPr indent="0" lvl="0" marL="0" marR="0" rtl="0" algn="l">
                        <a:lnSpc>
                          <a:spcPct val="100000"/>
                        </a:lnSpc>
                        <a:spcBef>
                          <a:spcPts val="0"/>
                        </a:spcBef>
                        <a:spcAft>
                          <a:spcPts val="0"/>
                        </a:spcAft>
                        <a:buClr>
                          <a:schemeClr val="dk1"/>
                        </a:buClr>
                        <a:buSzPts val="1900"/>
                        <a:buFont typeface="Arial"/>
                        <a:buNone/>
                      </a:pPr>
                      <a:r>
                        <a:rPr lang="en-IN" sz="1900"/>
                        <a:t>Exploratory Data Analysis(beginner) , Univariate, Bivariate and Multivariate — Habberman dataset.</a:t>
                      </a:r>
                      <a:endParaRPr sz="1900"/>
                    </a:p>
                    <a:p>
                      <a:pPr indent="0" lvl="0" marL="0" marR="0" rtl="0" algn="l">
                        <a:lnSpc>
                          <a:spcPct val="100000"/>
                        </a:lnSpc>
                        <a:spcBef>
                          <a:spcPts val="0"/>
                        </a:spcBef>
                        <a:spcAft>
                          <a:spcPts val="0"/>
                        </a:spcAft>
                        <a:buClr>
                          <a:schemeClr val="dk1"/>
                        </a:buClr>
                        <a:buSzPts val="1900"/>
                        <a:buFont typeface="Arial"/>
                        <a:buNone/>
                      </a:pPr>
                      <a:r>
                        <a:t/>
                      </a:r>
                      <a:endParaRPr sz="1900"/>
                    </a:p>
                  </a:txBody>
                  <a:tcPr marT="45725" marB="45725" marR="91475" marL="91475"/>
                </a:tc>
                <a:tc>
                  <a:txBody>
                    <a:bodyPr/>
                    <a:lstStyle/>
                    <a:p>
                      <a:pPr indent="0" lvl="0" marL="0" marR="0" rtl="0" algn="l">
                        <a:spcBef>
                          <a:spcPts val="0"/>
                        </a:spcBef>
                        <a:spcAft>
                          <a:spcPts val="0"/>
                        </a:spcAft>
                        <a:buNone/>
                      </a:pPr>
                      <a:r>
                        <a:rPr b="1" i="1" lang="en-IN" sz="1900">
                          <a:solidFill>
                            <a:schemeClr val="dk1"/>
                          </a:solidFill>
                          <a:latin typeface="Arial"/>
                          <a:ea typeface="Arial"/>
                          <a:cs typeface="Arial"/>
                          <a:sym typeface="Arial"/>
                        </a:rPr>
                        <a:t>Publisher :</a:t>
                      </a:r>
                      <a:endParaRPr sz="1500"/>
                    </a:p>
                    <a:p>
                      <a:pPr indent="0" lvl="0" marL="0" marR="0" rtl="0" algn="l">
                        <a:spcBef>
                          <a:spcPts val="0"/>
                        </a:spcBef>
                        <a:spcAft>
                          <a:spcPts val="0"/>
                        </a:spcAft>
                        <a:buNone/>
                      </a:pPr>
                      <a:r>
                        <a:rPr lang="en-IN" sz="1900"/>
                        <a:t>Medium</a:t>
                      </a:r>
                      <a:endParaRPr sz="1500"/>
                    </a:p>
                    <a:p>
                      <a:pPr indent="0" lvl="0" marL="0" marR="0" rtl="0" algn="l">
                        <a:spcBef>
                          <a:spcPts val="0"/>
                        </a:spcBef>
                        <a:spcAft>
                          <a:spcPts val="0"/>
                        </a:spcAft>
                        <a:buNone/>
                      </a:pPr>
                      <a:r>
                        <a:t/>
                      </a:r>
                      <a:endParaRPr b="0" i="0" sz="1900">
                        <a:solidFill>
                          <a:schemeClr val="dk1"/>
                        </a:solidFill>
                        <a:latin typeface="Arial"/>
                        <a:ea typeface="Arial"/>
                        <a:cs typeface="Arial"/>
                        <a:sym typeface="Arial"/>
                      </a:endParaRPr>
                    </a:p>
                    <a:p>
                      <a:pPr indent="0" lvl="0" marL="0" marR="0" rtl="0" algn="l">
                        <a:spcBef>
                          <a:spcPts val="0"/>
                        </a:spcBef>
                        <a:spcAft>
                          <a:spcPts val="0"/>
                        </a:spcAft>
                        <a:buNone/>
                      </a:pPr>
                      <a:r>
                        <a:t/>
                      </a:r>
                      <a:endParaRPr sz="1900"/>
                    </a:p>
                  </a:txBody>
                  <a:tcPr marT="45725" marB="45725" marR="91475" marL="91475"/>
                </a:tc>
                <a:tc>
                  <a:txBody>
                    <a:bodyPr/>
                    <a:lstStyle/>
                    <a:p>
                      <a:pPr indent="0" lvl="0" marL="0" marR="0" rtl="0" algn="l">
                        <a:spcBef>
                          <a:spcPts val="0"/>
                        </a:spcBef>
                        <a:spcAft>
                          <a:spcPts val="0"/>
                        </a:spcAft>
                        <a:buNone/>
                      </a:pPr>
                      <a:r>
                        <a:rPr lang="en-IN" sz="1600">
                          <a:latin typeface="Arial"/>
                          <a:ea typeface="Arial"/>
                          <a:cs typeface="Arial"/>
                          <a:sym typeface="Arial"/>
                        </a:rPr>
                        <a:t>In this blog we will get an idea of Exploratory Data Analysis(EDA) using Univariate visualisations, bivariate visualisation, and multivariate visualisation and some plots.</a:t>
                      </a:r>
                      <a:endParaRPr sz="1600">
                        <a:latin typeface="Arial"/>
                        <a:ea typeface="Arial"/>
                        <a:cs typeface="Arial"/>
                        <a:sym typeface="Arial"/>
                      </a:endParaRPr>
                    </a:p>
                  </a:txBody>
                  <a:tcPr marT="45725" marB="45725" marR="91475" marL="91475">
                    <a:solidFill>
                      <a:srgbClr val="CDD4EA"/>
                    </a:solidFill>
                  </a:tcPr>
                </a:tc>
                <a:tc>
                  <a:txBody>
                    <a:bodyPr/>
                    <a:lstStyle/>
                    <a:p>
                      <a:pPr indent="0" lvl="0" marL="0" marR="0" rtl="0" algn="l">
                        <a:spcBef>
                          <a:spcPts val="0"/>
                        </a:spcBef>
                        <a:spcAft>
                          <a:spcPts val="0"/>
                        </a:spcAft>
                        <a:buNone/>
                      </a:pPr>
                      <a:r>
                        <a:rPr lang="en-IN" sz="1700" u="sng">
                          <a:solidFill>
                            <a:schemeClr val="hlink"/>
                          </a:solidFill>
                          <a:latin typeface="Roboto"/>
                          <a:ea typeface="Roboto"/>
                          <a:cs typeface="Roboto"/>
                          <a:sym typeface="Roboto"/>
                          <a:hlinkClick r:id="rId3"/>
                        </a:rPr>
                        <a:t>https://medium.com/swlh/an-open-architecture-iot-washroom-e71af755f96d</a:t>
                      </a:r>
                      <a:endParaRPr b="0" i="0" sz="2600">
                        <a:latin typeface="Arial"/>
                        <a:ea typeface="Arial"/>
                        <a:cs typeface="Arial"/>
                        <a:sym typeface="Arial"/>
                      </a:endParaRPr>
                    </a:p>
                  </a:txBody>
                  <a:tcPr marT="45725" marB="45725" marR="91475" marL="91475"/>
                </a:tc>
              </a:tr>
              <a:tr h="2801375">
                <a:tc>
                  <a:txBody>
                    <a:bodyPr/>
                    <a:lstStyle/>
                    <a:p>
                      <a:pPr indent="0" lvl="0" marL="0" marR="0" rtl="0" algn="l">
                        <a:spcBef>
                          <a:spcPts val="0"/>
                        </a:spcBef>
                        <a:spcAft>
                          <a:spcPts val="0"/>
                        </a:spcAft>
                        <a:buNone/>
                      </a:pPr>
                      <a:r>
                        <a:rPr lang="en-IN" sz="1900"/>
                        <a:t>4.</a:t>
                      </a:r>
                      <a:endParaRPr sz="1900"/>
                    </a:p>
                  </a:txBody>
                  <a:tcPr marT="45725" marB="45725" marR="91475" marL="91475">
                    <a:solidFill>
                      <a:srgbClr val="CDD4EA"/>
                    </a:solidFill>
                  </a:tcPr>
                </a:tc>
                <a:tc>
                  <a:txBody>
                    <a:bodyPr/>
                    <a:lstStyle/>
                    <a:p>
                      <a:pPr indent="0" lvl="0" marL="0" rtl="0" algn="l">
                        <a:spcBef>
                          <a:spcPts val="0"/>
                        </a:spcBef>
                        <a:spcAft>
                          <a:spcPts val="0"/>
                        </a:spcAft>
                        <a:buClr>
                          <a:schemeClr val="dk1"/>
                        </a:buClr>
                        <a:buSzPts val="1900"/>
                        <a:buFont typeface="Arial"/>
                        <a:buNone/>
                      </a:pPr>
                      <a:r>
                        <a:rPr lang="en-IN" sz="1900"/>
                        <a:t>Smart-Alert-App</a:t>
                      </a:r>
                      <a:endParaRPr sz="1300">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chemeClr val="dk1"/>
                        </a:buClr>
                        <a:buSzPts val="1900"/>
                        <a:buFont typeface="Calibri"/>
                        <a:buNone/>
                      </a:pPr>
                      <a:r>
                        <a:t/>
                      </a:r>
                      <a:endParaRPr sz="1300">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chemeClr val="dk1"/>
                        </a:buClr>
                        <a:buSzPts val="1900"/>
                        <a:buFont typeface="Calibri"/>
                        <a:buNone/>
                      </a:pPr>
                      <a:r>
                        <a:t/>
                      </a:r>
                      <a:endParaRPr sz="1900">
                        <a:latin typeface="Arial"/>
                        <a:ea typeface="Arial"/>
                        <a:cs typeface="Arial"/>
                        <a:sym typeface="Arial"/>
                      </a:endParaRPr>
                    </a:p>
                  </a:txBody>
                  <a:tcPr marT="45725" marB="45725" marR="91475" marL="91475">
                    <a:solidFill>
                      <a:srgbClr val="CDD4EA"/>
                    </a:solidFill>
                  </a:tcPr>
                </a:tc>
                <a:tc>
                  <a:txBody>
                    <a:bodyPr/>
                    <a:lstStyle/>
                    <a:p>
                      <a:pPr indent="0" lvl="0" marL="0" marR="0" rtl="0" algn="l">
                        <a:spcBef>
                          <a:spcPts val="0"/>
                        </a:spcBef>
                        <a:spcAft>
                          <a:spcPts val="0"/>
                        </a:spcAft>
                        <a:buNone/>
                      </a:pPr>
                      <a:r>
                        <a:rPr b="1" i="0" lang="en-IN" sz="1900">
                          <a:solidFill>
                            <a:schemeClr val="dk1"/>
                          </a:solidFill>
                          <a:latin typeface="Arial"/>
                          <a:ea typeface="Arial"/>
                          <a:cs typeface="Arial"/>
                          <a:sym typeface="Arial"/>
                        </a:rPr>
                        <a:t>Publisher </a:t>
                      </a:r>
                      <a:r>
                        <a:rPr b="0" i="0" lang="en-IN" sz="1900">
                          <a:solidFill>
                            <a:schemeClr val="dk1"/>
                          </a:solidFill>
                          <a:latin typeface="Arial"/>
                          <a:ea typeface="Arial"/>
                          <a:cs typeface="Arial"/>
                          <a:sym typeface="Arial"/>
                        </a:rPr>
                        <a:t>:</a:t>
                      </a:r>
                      <a:endParaRPr sz="1500"/>
                    </a:p>
                    <a:p>
                      <a:pPr indent="0" lvl="0" marL="0" marR="0" rtl="0" algn="l">
                        <a:spcBef>
                          <a:spcPts val="0"/>
                        </a:spcBef>
                        <a:spcAft>
                          <a:spcPts val="0"/>
                        </a:spcAft>
                        <a:buNone/>
                      </a:pPr>
                      <a:r>
                        <a:rPr lang="en-IN" sz="1900">
                          <a:latin typeface="Arial"/>
                          <a:ea typeface="Arial"/>
                          <a:cs typeface="Arial"/>
                          <a:sym typeface="Arial"/>
                        </a:rPr>
                        <a:t>github</a:t>
                      </a:r>
                      <a:endParaRPr sz="1500"/>
                    </a:p>
                    <a:p>
                      <a:pPr indent="0" lvl="0" marL="0" marR="0" rtl="0" algn="l">
                        <a:spcBef>
                          <a:spcPts val="0"/>
                        </a:spcBef>
                        <a:spcAft>
                          <a:spcPts val="0"/>
                        </a:spcAft>
                        <a:buNone/>
                      </a:pPr>
                      <a:r>
                        <a:rPr b="0" i="0" lang="en-IN" sz="1900">
                          <a:solidFill>
                            <a:schemeClr val="dk1"/>
                          </a:solidFill>
                          <a:latin typeface="Arial"/>
                          <a:ea typeface="Arial"/>
                          <a:cs typeface="Arial"/>
                          <a:sym typeface="Arial"/>
                        </a:rPr>
                        <a:t>  </a:t>
                      </a:r>
                      <a:endParaRPr sz="1500"/>
                    </a:p>
                    <a:p>
                      <a:pPr indent="0" lvl="0" marL="0" marR="0" rtl="0" algn="l">
                        <a:spcBef>
                          <a:spcPts val="0"/>
                        </a:spcBef>
                        <a:spcAft>
                          <a:spcPts val="0"/>
                        </a:spcAft>
                        <a:buNone/>
                      </a:pPr>
                      <a:r>
                        <a:t/>
                      </a:r>
                      <a:endParaRPr sz="1900">
                        <a:latin typeface="Arial"/>
                        <a:ea typeface="Arial"/>
                        <a:cs typeface="Arial"/>
                        <a:sym typeface="Arial"/>
                      </a:endParaRPr>
                    </a:p>
                  </a:txBody>
                  <a:tcPr marT="45725" marB="45725" marR="91475" marL="91475">
                    <a:solidFill>
                      <a:srgbClr val="CDD4EA"/>
                    </a:solidFill>
                  </a:tcPr>
                </a:tc>
                <a:tc>
                  <a:txBody>
                    <a:bodyPr/>
                    <a:lstStyle/>
                    <a:p>
                      <a:pPr indent="0" lvl="0" marL="0" rtl="0" algn="l">
                        <a:spcBef>
                          <a:spcPts val="0"/>
                        </a:spcBef>
                        <a:spcAft>
                          <a:spcPts val="0"/>
                        </a:spcAft>
                        <a:buClr>
                          <a:schemeClr val="dk1"/>
                        </a:buClr>
                        <a:buFont typeface="Arial"/>
                        <a:buNone/>
                      </a:pPr>
                      <a:r>
                        <a:rPr lang="en-IN" sz="1600">
                          <a:latin typeface="Arial"/>
                          <a:ea typeface="Arial"/>
                          <a:cs typeface="Arial"/>
                          <a:sym typeface="Arial"/>
                        </a:rPr>
                        <a:t>This applications notifies the user when an earthquake occurs. Also, it sends a text message to close contacts on fall detection of the user.</a:t>
                      </a:r>
                      <a:endParaRPr sz="1600">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2200">
                        <a:highlight>
                          <a:srgbClr val="E8EBF5"/>
                        </a:highlight>
                        <a:latin typeface="Arial"/>
                        <a:ea typeface="Arial"/>
                        <a:cs typeface="Arial"/>
                        <a:sym typeface="Arial"/>
                      </a:endParaRPr>
                    </a:p>
                  </a:txBody>
                  <a:tcPr marT="45725" marB="45725" marR="91475" marL="91475">
                    <a:solidFill>
                      <a:srgbClr val="CDD4EA"/>
                    </a:solidFill>
                  </a:tcPr>
                </a:tc>
                <a:tc>
                  <a:txBody>
                    <a:bodyPr/>
                    <a:lstStyle/>
                    <a:p>
                      <a:pPr indent="0" lvl="0" marL="0" marR="0" rtl="0" algn="l">
                        <a:spcBef>
                          <a:spcPts val="0"/>
                        </a:spcBef>
                        <a:spcAft>
                          <a:spcPts val="0"/>
                        </a:spcAft>
                        <a:buNone/>
                      </a:pPr>
                      <a:r>
                        <a:rPr lang="en-IN" sz="1900" u="sng">
                          <a:solidFill>
                            <a:schemeClr val="hlink"/>
                          </a:solidFill>
                          <a:latin typeface="Arial"/>
                          <a:ea typeface="Arial"/>
                          <a:cs typeface="Arial"/>
                          <a:sym typeface="Arial"/>
                          <a:hlinkClick r:id="rId4"/>
                        </a:rPr>
                        <a:t>https://github.com/mariosp/Smart-Alert-App</a:t>
                      </a:r>
                      <a:endParaRPr sz="1900">
                        <a:latin typeface="Arial"/>
                        <a:ea typeface="Arial"/>
                        <a:cs typeface="Arial"/>
                        <a:sym typeface="Arial"/>
                      </a:endParaRPr>
                    </a:p>
                    <a:p>
                      <a:pPr indent="0" lvl="0" marL="0" marR="0" rtl="0" algn="l">
                        <a:spcBef>
                          <a:spcPts val="0"/>
                        </a:spcBef>
                        <a:spcAft>
                          <a:spcPts val="0"/>
                        </a:spcAft>
                        <a:buNone/>
                      </a:pPr>
                      <a:r>
                        <a:t/>
                      </a:r>
                      <a:endParaRPr sz="1900">
                        <a:latin typeface="Arial"/>
                        <a:ea typeface="Arial"/>
                        <a:cs typeface="Arial"/>
                        <a:sym typeface="Arial"/>
                      </a:endParaRPr>
                    </a:p>
                    <a:p>
                      <a:pPr indent="0" lvl="0" marL="0" marR="0" rtl="0" algn="l">
                        <a:spcBef>
                          <a:spcPts val="0"/>
                        </a:spcBef>
                        <a:spcAft>
                          <a:spcPts val="0"/>
                        </a:spcAft>
                        <a:buNone/>
                      </a:pPr>
                      <a:r>
                        <a:t/>
                      </a:r>
                      <a:endParaRPr sz="1900">
                        <a:latin typeface="Arial"/>
                        <a:ea typeface="Arial"/>
                        <a:cs typeface="Arial"/>
                        <a:sym typeface="Arial"/>
                      </a:endParaRPr>
                    </a:p>
                  </a:txBody>
                  <a:tcPr marT="45725" marB="45725" marR="91475" marL="91475">
                    <a:solidFill>
                      <a:srgbClr val="CDD4EA"/>
                    </a:solidFill>
                  </a:tcPr>
                </a:tc>
              </a:tr>
            </a:tbl>
          </a:graphicData>
        </a:graphic>
      </p:graphicFrame>
      <p:sp>
        <p:nvSpPr>
          <p:cNvPr id="173" name="Google Shape;173;p31"/>
          <p:cNvSpPr txBox="1"/>
          <p:nvPr/>
        </p:nvSpPr>
        <p:spPr>
          <a:xfrm>
            <a:off x="158931" y="100359"/>
            <a:ext cx="5905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400" u="none" cap="none" strike="noStrike">
                <a:solidFill>
                  <a:schemeClr val="dk1"/>
                </a:solidFill>
                <a:latin typeface="Arial"/>
                <a:ea typeface="Arial"/>
                <a:cs typeface="Arial"/>
                <a:sym typeface="Arial"/>
              </a:rPr>
              <a:t>LITERATURE SURVEY</a:t>
            </a:r>
            <a:endParaRPr b="1" sz="2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77" name="Shape 177"/>
        <p:cNvGrpSpPr/>
        <p:nvPr/>
      </p:nvGrpSpPr>
      <p:grpSpPr>
        <a:xfrm>
          <a:off x="0" y="0"/>
          <a:ext cx="0" cy="0"/>
          <a:chOff x="0" y="0"/>
          <a:chExt cx="0" cy="0"/>
        </a:xfrm>
      </p:grpSpPr>
      <p:sp>
        <p:nvSpPr>
          <p:cNvPr id="178" name="Google Shape;178;p32"/>
          <p:cNvSpPr txBox="1"/>
          <p:nvPr>
            <p:ph type="title"/>
          </p:nvPr>
        </p:nvSpPr>
        <p:spPr>
          <a:xfrm>
            <a:off x="1412417" y="273844"/>
            <a:ext cx="7886700" cy="994500"/>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Clr>
                <a:schemeClr val="dk1"/>
              </a:buClr>
              <a:buSzPts val="3600"/>
              <a:buFont typeface="Arial"/>
              <a:buNone/>
            </a:pPr>
            <a:r>
              <a:rPr b="1" lang="en-IN" sz="3600"/>
              <a:t>SOFTWARE TOOLS </a:t>
            </a:r>
            <a:endParaRPr b="1"/>
          </a:p>
        </p:txBody>
      </p:sp>
      <p:sp>
        <p:nvSpPr>
          <p:cNvPr id="179" name="Google Shape;179;p32"/>
          <p:cNvSpPr txBox="1"/>
          <p:nvPr>
            <p:ph idx="1" type="body"/>
          </p:nvPr>
        </p:nvSpPr>
        <p:spPr>
          <a:xfrm>
            <a:off x="1272450" y="1318619"/>
            <a:ext cx="7886700" cy="32637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50000"/>
              </a:lnSpc>
              <a:spcBef>
                <a:spcPts val="1100"/>
              </a:spcBef>
              <a:spcAft>
                <a:spcPts val="0"/>
              </a:spcAft>
              <a:buNone/>
            </a:pPr>
            <a:r>
              <a:t/>
            </a:r>
            <a:endParaRPr/>
          </a:p>
          <a:p>
            <a:pPr indent="0" lvl="0" marL="0" rtl="0" algn="l">
              <a:lnSpc>
                <a:spcPct val="90000"/>
              </a:lnSpc>
              <a:spcBef>
                <a:spcPts val="1100"/>
              </a:spcBef>
              <a:spcAft>
                <a:spcPts val="0"/>
              </a:spcAft>
              <a:buClr>
                <a:schemeClr val="dk1"/>
              </a:buClr>
              <a:buSzPct val="100000"/>
              <a:buNone/>
            </a:pPr>
            <a:r>
              <a:t/>
            </a:r>
            <a:endParaRPr b="1" sz="1500">
              <a:latin typeface="arial"/>
              <a:ea typeface="arial"/>
              <a:cs typeface="arial"/>
              <a:sym typeface="arial"/>
            </a:endParaRPr>
          </a:p>
          <a:p>
            <a:pPr indent="0" lvl="0" marL="0" rtl="0" algn="l">
              <a:lnSpc>
                <a:spcPct val="90000"/>
              </a:lnSpc>
              <a:spcBef>
                <a:spcPts val="1100"/>
              </a:spcBef>
              <a:spcAft>
                <a:spcPts val="0"/>
              </a:spcAft>
              <a:buClr>
                <a:schemeClr val="dk1"/>
              </a:buClr>
              <a:buSzPct val="116666"/>
              <a:buNone/>
            </a:pPr>
            <a:r>
              <a:t/>
            </a:r>
            <a:endParaRPr/>
          </a:p>
          <a:p>
            <a:pPr indent="0" lvl="0" marL="0" rtl="0" algn="l">
              <a:lnSpc>
                <a:spcPct val="90000"/>
              </a:lnSpc>
              <a:spcBef>
                <a:spcPts val="1100"/>
              </a:spcBef>
              <a:spcAft>
                <a:spcPts val="0"/>
              </a:spcAft>
              <a:buClr>
                <a:schemeClr val="dk1"/>
              </a:buClr>
              <a:buSzPct val="116666"/>
              <a:buNone/>
            </a:pPr>
            <a:r>
              <a:t/>
            </a:r>
            <a:endParaRPr/>
          </a:p>
          <a:p>
            <a:pPr indent="0" lvl="0" marL="0" rtl="0" algn="l">
              <a:lnSpc>
                <a:spcPct val="90000"/>
              </a:lnSpc>
              <a:spcBef>
                <a:spcPts val="1100"/>
              </a:spcBef>
              <a:spcAft>
                <a:spcPts val="0"/>
              </a:spcAft>
              <a:buClr>
                <a:schemeClr val="dk1"/>
              </a:buClr>
              <a:buSzPct val="116666"/>
              <a:buNone/>
            </a:pPr>
            <a:r>
              <a:t/>
            </a:r>
            <a:endParaRPr/>
          </a:p>
          <a:p>
            <a:pPr indent="0" lvl="0" marL="0" rtl="0" algn="l">
              <a:lnSpc>
                <a:spcPct val="90000"/>
              </a:lnSpc>
              <a:spcBef>
                <a:spcPts val="1100"/>
              </a:spcBef>
              <a:spcAft>
                <a:spcPts val="0"/>
              </a:spcAft>
              <a:buClr>
                <a:schemeClr val="dk1"/>
              </a:buClr>
              <a:buSzPct val="116666"/>
              <a:buNone/>
            </a:pPr>
            <a:r>
              <a:t/>
            </a:r>
            <a:endParaRPr/>
          </a:p>
          <a:p>
            <a:pPr indent="0" lvl="0" marL="0" rtl="0" algn="l">
              <a:lnSpc>
                <a:spcPct val="90000"/>
              </a:lnSpc>
              <a:spcBef>
                <a:spcPts val="1100"/>
              </a:spcBef>
              <a:spcAft>
                <a:spcPts val="0"/>
              </a:spcAft>
              <a:buClr>
                <a:schemeClr val="dk1"/>
              </a:buClr>
              <a:buSzPct val="116666"/>
              <a:buNone/>
            </a:pPr>
            <a:r>
              <a:t/>
            </a:r>
            <a:endParaRPr/>
          </a:p>
          <a:p>
            <a:pPr indent="0" lvl="0" marL="0" rtl="0" algn="l">
              <a:lnSpc>
                <a:spcPct val="90000"/>
              </a:lnSpc>
              <a:spcBef>
                <a:spcPts val="1100"/>
              </a:spcBef>
              <a:spcAft>
                <a:spcPts val="0"/>
              </a:spcAft>
              <a:buClr>
                <a:schemeClr val="dk1"/>
              </a:buClr>
              <a:buSzPct val="116666"/>
              <a:buNone/>
            </a:pPr>
            <a:r>
              <a:t/>
            </a:r>
            <a:endParaRPr>
              <a:latin typeface="Arial"/>
              <a:ea typeface="Arial"/>
              <a:cs typeface="Arial"/>
              <a:sym typeface="Arial"/>
            </a:endParaRPr>
          </a:p>
          <a:p>
            <a:pPr indent="0" lvl="0" marL="0" rtl="0" algn="l">
              <a:lnSpc>
                <a:spcPct val="90000"/>
              </a:lnSpc>
              <a:spcBef>
                <a:spcPts val="1100"/>
              </a:spcBef>
              <a:spcAft>
                <a:spcPts val="0"/>
              </a:spcAft>
              <a:buClr>
                <a:schemeClr val="dk1"/>
              </a:buClr>
              <a:buSzPct val="100000"/>
              <a:buNone/>
            </a:pPr>
            <a:r>
              <a:t/>
            </a:r>
            <a:endParaRPr b="1" sz="2000">
              <a:latin typeface="arial"/>
              <a:ea typeface="arial"/>
              <a:cs typeface="arial"/>
              <a:sym typeface="arial"/>
            </a:endParaRPr>
          </a:p>
          <a:p>
            <a:pPr indent="0" lvl="0" marL="0" rtl="0" algn="l">
              <a:lnSpc>
                <a:spcPct val="90000"/>
              </a:lnSpc>
              <a:spcBef>
                <a:spcPts val="1100"/>
              </a:spcBef>
              <a:spcAft>
                <a:spcPts val="0"/>
              </a:spcAft>
              <a:buClr>
                <a:schemeClr val="dk1"/>
              </a:buClr>
              <a:buSzPct val="100000"/>
              <a:buNone/>
            </a:pPr>
            <a:r>
              <a:t/>
            </a:r>
            <a:endParaRPr b="1" sz="2000">
              <a:latin typeface="arial"/>
              <a:ea typeface="arial"/>
              <a:cs typeface="arial"/>
              <a:sym typeface="arial"/>
            </a:endParaRPr>
          </a:p>
          <a:p>
            <a:pPr indent="-101600" lvl="0" marL="241300" rtl="0" algn="l">
              <a:lnSpc>
                <a:spcPct val="90000"/>
              </a:lnSpc>
              <a:spcBef>
                <a:spcPts val="1100"/>
              </a:spcBef>
              <a:spcAft>
                <a:spcPts val="1600"/>
              </a:spcAft>
              <a:buClr>
                <a:schemeClr val="dk1"/>
              </a:buClr>
              <a:buSzPct val="100000"/>
              <a:buNone/>
            </a:pPr>
            <a:r>
              <a:t/>
            </a:r>
            <a:endParaRPr sz="2000"/>
          </a:p>
        </p:txBody>
      </p:sp>
      <p:sp>
        <p:nvSpPr>
          <p:cNvPr id="180" name="Google Shape;180;p32"/>
          <p:cNvSpPr txBox="1"/>
          <p:nvPr/>
        </p:nvSpPr>
        <p:spPr>
          <a:xfrm>
            <a:off x="3568967" y="4632633"/>
            <a:ext cx="561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pic>
        <p:nvPicPr>
          <p:cNvPr id="181" name="Google Shape;181;p32"/>
          <p:cNvPicPr preferRelativeResize="0"/>
          <p:nvPr/>
        </p:nvPicPr>
        <p:blipFill>
          <a:blip r:embed="rId3">
            <a:alphaModFix/>
          </a:blip>
          <a:stretch>
            <a:fillRect/>
          </a:stretch>
        </p:blipFill>
        <p:spPr>
          <a:xfrm>
            <a:off x="5143467" y="1066083"/>
            <a:ext cx="2362933" cy="2362933"/>
          </a:xfrm>
          <a:prstGeom prst="rect">
            <a:avLst/>
          </a:prstGeom>
          <a:noFill/>
          <a:ln>
            <a:noFill/>
          </a:ln>
        </p:spPr>
      </p:pic>
      <p:pic>
        <p:nvPicPr>
          <p:cNvPr id="182" name="Google Shape;182;p32"/>
          <p:cNvPicPr preferRelativeResize="0"/>
          <p:nvPr/>
        </p:nvPicPr>
        <p:blipFill>
          <a:blip r:embed="rId4">
            <a:alphaModFix/>
          </a:blip>
          <a:stretch>
            <a:fillRect/>
          </a:stretch>
        </p:blipFill>
        <p:spPr>
          <a:xfrm>
            <a:off x="260833" y="1603467"/>
            <a:ext cx="4286367" cy="1466088"/>
          </a:xfrm>
          <a:prstGeom prst="rect">
            <a:avLst/>
          </a:prstGeom>
          <a:noFill/>
          <a:ln>
            <a:noFill/>
          </a:ln>
        </p:spPr>
      </p:pic>
      <p:pic>
        <p:nvPicPr>
          <p:cNvPr id="183" name="Google Shape;183;p32"/>
          <p:cNvPicPr preferRelativeResize="0"/>
          <p:nvPr/>
        </p:nvPicPr>
        <p:blipFill rotWithShape="1">
          <a:blip r:embed="rId5">
            <a:alphaModFix/>
          </a:blip>
          <a:srcRect b="14894" l="0" r="8625" t="22523"/>
          <a:stretch/>
        </p:blipFill>
        <p:spPr>
          <a:xfrm>
            <a:off x="586400" y="3596933"/>
            <a:ext cx="8482933" cy="2869167"/>
          </a:xfrm>
          <a:prstGeom prst="rect">
            <a:avLst/>
          </a:prstGeom>
          <a:noFill/>
          <a:ln>
            <a:noFill/>
          </a:ln>
        </p:spPr>
      </p:pic>
      <p:pic>
        <p:nvPicPr>
          <p:cNvPr id="184" name="Google Shape;184;p32"/>
          <p:cNvPicPr preferRelativeResize="0"/>
          <p:nvPr/>
        </p:nvPicPr>
        <p:blipFill>
          <a:blip r:embed="rId6">
            <a:alphaModFix/>
          </a:blip>
          <a:stretch>
            <a:fillRect/>
          </a:stretch>
        </p:blipFill>
        <p:spPr>
          <a:xfrm>
            <a:off x="8424183" y="1004350"/>
            <a:ext cx="2486383" cy="24863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188" name="Shape 188"/>
        <p:cNvGrpSpPr/>
        <p:nvPr/>
      </p:nvGrpSpPr>
      <p:grpSpPr>
        <a:xfrm>
          <a:off x="0" y="0"/>
          <a:ext cx="0" cy="0"/>
          <a:chOff x="0" y="0"/>
          <a:chExt cx="0" cy="0"/>
        </a:xfrm>
      </p:grpSpPr>
      <p:sp>
        <p:nvSpPr>
          <p:cNvPr id="189" name="Google Shape;189;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METHODOLOGY</a:t>
            </a:r>
            <a:endParaRPr/>
          </a:p>
        </p:txBody>
      </p:sp>
      <p:sp>
        <p:nvSpPr>
          <p:cNvPr id="190" name="Google Shape;190;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IN">
                <a:latin typeface="Times New Roman"/>
                <a:ea typeface="Times New Roman"/>
                <a:cs typeface="Times New Roman"/>
                <a:sym typeface="Times New Roman"/>
              </a:rPr>
              <a:t>Mobile App:</a:t>
            </a:r>
            <a:endParaRPr b="1">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b="1">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	1)Toilet details and employee details will be send to firebase for management.</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	2) Gas sensor value and Person count value will be continuously send to firebase from nodeMCU with certain time interval.</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457200" lvl="0" marL="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3)Android app continuously fetch that Iot data and check  whether that gas value is higher than the threshold value or not,if yes,app will automatically send a message to  person who is responsible at that time.</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ACA"/>
        </a:solidFill>
      </p:bgPr>
    </p:bg>
    <p:spTree>
      <p:nvGrpSpPr>
        <p:cNvPr id="194" name="Shape 194"/>
        <p:cNvGrpSpPr/>
        <p:nvPr/>
      </p:nvGrpSpPr>
      <p:grpSpPr>
        <a:xfrm>
          <a:off x="0" y="0"/>
          <a:ext cx="0" cy="0"/>
          <a:chOff x="0" y="0"/>
          <a:chExt cx="0" cy="0"/>
        </a:xfrm>
      </p:grpSpPr>
      <p:sp>
        <p:nvSpPr>
          <p:cNvPr id="195" name="Google Shape;195;p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METHODOLOGY</a:t>
            </a:r>
            <a:endParaRPr/>
          </a:p>
        </p:txBody>
      </p:sp>
      <p:sp>
        <p:nvSpPr>
          <p:cNvPr id="196" name="Google Shape;196;p34"/>
          <p:cNvSpPr txBox="1"/>
          <p:nvPr>
            <p:ph idx="1" type="body"/>
          </p:nvPr>
        </p:nvSpPr>
        <p:spPr>
          <a:xfrm>
            <a:off x="463175" y="1825625"/>
            <a:ext cx="11833500" cy="47037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b="1" lang="en-IN">
                <a:latin typeface="Times New Roman"/>
                <a:ea typeface="Times New Roman"/>
                <a:cs typeface="Times New Roman"/>
                <a:sym typeface="Times New Roman"/>
              </a:rPr>
              <a:t>Data analysis:</a:t>
            </a:r>
            <a:endParaRPr b="1">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b="1">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	 </a:t>
            </a:r>
            <a:r>
              <a:rPr lang="en-IN">
                <a:latin typeface="Times New Roman"/>
                <a:ea typeface="Times New Roman"/>
                <a:cs typeface="Times New Roman"/>
                <a:sym typeface="Times New Roman"/>
              </a:rPr>
              <a:t>1)Importing Libraries &amp; Loading Dataset</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457200" lvl="0" marL="0" rtl="0" algn="l">
              <a:lnSpc>
                <a:spcPct val="90000"/>
              </a:lnSpc>
              <a:spcBef>
                <a:spcPts val="0"/>
              </a:spcBef>
              <a:spcAft>
                <a:spcPts val="0"/>
              </a:spcAft>
              <a:buClr>
                <a:schemeClr val="dk1"/>
              </a:buClr>
              <a:buSzPts val="1100"/>
              <a:buNone/>
            </a:pPr>
            <a:r>
              <a:rPr lang="en-IN">
                <a:latin typeface="Times New Roman"/>
                <a:ea typeface="Times New Roman"/>
                <a:cs typeface="Times New Roman"/>
                <a:sym typeface="Times New Roman"/>
              </a:rPr>
              <a:t> 2)Data Preprocessing</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457200" lvl="0" marL="0" rtl="0" algn="l">
              <a:lnSpc>
                <a:spcPct val="90000"/>
              </a:lnSpc>
              <a:spcBef>
                <a:spcPts val="0"/>
              </a:spcBef>
              <a:spcAft>
                <a:spcPts val="0"/>
              </a:spcAft>
              <a:buClr>
                <a:schemeClr val="dk1"/>
              </a:buClr>
              <a:buSzPts val="1100"/>
              <a:buNone/>
            </a:pPr>
            <a:r>
              <a:rPr lang="en-IN">
                <a:latin typeface="Times New Roman"/>
                <a:ea typeface="Times New Roman"/>
                <a:cs typeface="Times New Roman"/>
                <a:sym typeface="Times New Roman"/>
              </a:rPr>
              <a:t> 3)Exploratory Data Analysis(EDA)</a:t>
            </a:r>
            <a:endParaRPr>
              <a:latin typeface="Times New Roman"/>
              <a:ea typeface="Times New Roman"/>
              <a:cs typeface="Times New Roman"/>
              <a:sym typeface="Times New Roman"/>
            </a:endParaRPr>
          </a:p>
          <a:p>
            <a:pPr indent="457200" lvl="0" marL="0" rtl="0" algn="l">
              <a:lnSpc>
                <a:spcPct val="90000"/>
              </a:lnSpc>
              <a:spcBef>
                <a:spcPts val="0"/>
              </a:spcBef>
              <a:spcAft>
                <a:spcPts val="0"/>
              </a:spcAft>
              <a:buClr>
                <a:schemeClr val="dk1"/>
              </a:buClr>
              <a:buSzPts val="1100"/>
              <a:buNone/>
            </a:pPr>
            <a:r>
              <a:t/>
            </a:r>
            <a:endParaRPr>
              <a:latin typeface="Times New Roman"/>
              <a:ea typeface="Times New Roman"/>
              <a:cs typeface="Times New Roman"/>
              <a:sym typeface="Times New Roman"/>
            </a:endParaRPr>
          </a:p>
          <a:p>
            <a:pPr indent="-342900" lvl="0" marL="1828800" rtl="0" algn="l">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Univariate Analysis</a:t>
            </a:r>
            <a:endParaRPr>
              <a:latin typeface="Times New Roman"/>
              <a:ea typeface="Times New Roman"/>
              <a:cs typeface="Times New Roman"/>
              <a:sym typeface="Times New Roman"/>
            </a:endParaRPr>
          </a:p>
          <a:p>
            <a:pPr indent="0" lvl="0" marL="32004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342900" lvl="0" marL="1828800" rtl="0" algn="l">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Multivariate Analysis</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1100"/>
              <a:buFont typeface="Arial"/>
              <a:buNone/>
            </a:pPr>
            <a:r>
              <a:rPr lang="en-IN">
                <a:latin typeface="Times New Roman"/>
                <a:ea typeface="Times New Roman"/>
                <a:cs typeface="Times New Roman"/>
                <a:sym typeface="Times New Roman"/>
              </a:rPr>
              <a:t> 	4)Using linear regression predicting the unknown methane value of    known time.</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